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64" r:id="rId3"/>
    <p:sldId id="259" r:id="rId4"/>
    <p:sldId id="292" r:id="rId5"/>
    <p:sldId id="350" r:id="rId6"/>
    <p:sldId id="266" r:id="rId7"/>
    <p:sldId id="3051" r:id="rId8"/>
    <p:sldId id="3052" r:id="rId9"/>
    <p:sldId id="3053" r:id="rId10"/>
    <p:sldId id="3054" r:id="rId11"/>
    <p:sldId id="3055" r:id="rId12"/>
    <p:sldId id="275" r:id="rId13"/>
    <p:sldId id="269" r:id="rId14"/>
    <p:sldId id="263" r:id="rId15"/>
    <p:sldId id="3047" r:id="rId16"/>
    <p:sldId id="271" r:id="rId17"/>
    <p:sldId id="272" r:id="rId18"/>
    <p:sldId id="273" r:id="rId19"/>
    <p:sldId id="3056" r:id="rId20"/>
    <p:sldId id="3057" r:id="rId21"/>
    <p:sldId id="268" r:id="rId22"/>
    <p:sldId id="270" r:id="rId23"/>
    <p:sldId id="277" r:id="rId24"/>
    <p:sldId id="276" r:id="rId25"/>
    <p:sldId id="3058" r:id="rId26"/>
    <p:sldId id="3059" r:id="rId27"/>
    <p:sldId id="3060" r:id="rId28"/>
    <p:sldId id="3062" r:id="rId29"/>
    <p:sldId id="281" r:id="rId30"/>
    <p:sldId id="3049" r:id="rId31"/>
    <p:sldId id="3050" r:id="rId32"/>
    <p:sldId id="279" r:id="rId33"/>
    <p:sldId id="280" r:id="rId34"/>
    <p:sldId id="3065" r:id="rId35"/>
    <p:sldId id="282" r:id="rId36"/>
    <p:sldId id="3063" r:id="rId37"/>
    <p:sldId id="3064" r:id="rId38"/>
    <p:sldId id="283" r:id="rId39"/>
    <p:sldId id="3066" r:id="rId40"/>
    <p:sldId id="3067" r:id="rId41"/>
    <p:sldId id="3068" r:id="rId42"/>
    <p:sldId id="3048" r:id="rId43"/>
    <p:sldId id="284" r:id="rId44"/>
    <p:sldId id="3069" r:id="rId45"/>
    <p:sldId id="3070" r:id="rId46"/>
    <p:sldId id="25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593" autoAdjust="0"/>
  </p:normalViewPr>
  <p:slideViewPr>
    <p:cSldViewPr snapToGrid="0">
      <p:cViewPr>
        <p:scale>
          <a:sx n="70" d="100"/>
          <a:sy n="70" d="100"/>
        </p:scale>
        <p:origin x="109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524712\Desktop\ML%20for%20ALL\Linear%20Regress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Ad Spend &amp;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 revenue 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603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7.9131948703203642E-2"/>
                  <c:y val="0.5183529755675151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2800" b="0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800" baseline="0" dirty="0"/>
                      <a:t>y = 5.291x + 19.105</a:t>
                    </a:r>
                    <a:br>
                      <a:rPr lang="en-US" sz="2800" baseline="0" dirty="0"/>
                    </a:br>
                    <a:r>
                      <a:rPr lang="en-US" sz="1800" baseline="0" dirty="0"/>
                      <a:t>R² = 0.8185</a:t>
                    </a:r>
                    <a:endParaRPr lang="en-US" sz="2800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8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Sheet1!$G$2:$G$11</c:f>
              <c:numCache>
                <c:formatCode>_("$"* #,##0.00_);_("$"* \(#,##0.00\);_("$"* "-"??_);_(@_)</c:formatCode>
                <c:ptCount val="10"/>
                <c:pt idx="0">
                  <c:v>42.61</c:v>
                </c:pt>
                <c:pt idx="1">
                  <c:v>91.14</c:v>
                </c:pt>
                <c:pt idx="2">
                  <c:v>36.340000000000003</c:v>
                </c:pt>
                <c:pt idx="3">
                  <c:v>38.78</c:v>
                </c:pt>
                <c:pt idx="4">
                  <c:v>81.28</c:v>
                </c:pt>
                <c:pt idx="5">
                  <c:v>48.16</c:v>
                </c:pt>
                <c:pt idx="6">
                  <c:v>85.14</c:v>
                </c:pt>
                <c:pt idx="7">
                  <c:v>1.1200000000000001</c:v>
                </c:pt>
                <c:pt idx="8">
                  <c:v>55.63</c:v>
                </c:pt>
                <c:pt idx="9">
                  <c:v>33.049999999999997</c:v>
                </c:pt>
              </c:numCache>
            </c:numRef>
          </c:xVal>
          <c:yVal>
            <c:numRef>
              <c:f>Sheet1!$H$2:$H$11</c:f>
              <c:numCache>
                <c:formatCode>_("$"* #,##0.00_);_("$"* \(#,##0.00\);_("$"* "-"??_);_(@_)</c:formatCode>
                <c:ptCount val="10"/>
                <c:pt idx="0">
                  <c:v>354.68</c:v>
                </c:pt>
                <c:pt idx="1">
                  <c:v>534.16</c:v>
                </c:pt>
                <c:pt idx="2">
                  <c:v>279.95999999999998</c:v>
                </c:pt>
                <c:pt idx="3">
                  <c:v>81.12</c:v>
                </c:pt>
                <c:pt idx="4">
                  <c:v>469.4</c:v>
                </c:pt>
                <c:pt idx="5">
                  <c:v>245.52</c:v>
                </c:pt>
                <c:pt idx="6">
                  <c:v>410.88</c:v>
                </c:pt>
                <c:pt idx="7">
                  <c:v>17.440000000000001</c:v>
                </c:pt>
                <c:pt idx="8">
                  <c:v>309.12</c:v>
                </c:pt>
                <c:pt idx="9">
                  <c:v>204.36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7DF-4A6A-B619-D06DC80A94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5997040"/>
        <c:axId val="475993432"/>
      </c:scatterChart>
      <c:valAx>
        <c:axId val="475997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Ad Spend ($)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993432"/>
        <c:crosses val="autoZero"/>
        <c:crossBetween val="midCat"/>
      </c:valAx>
      <c:valAx>
        <c:axId val="475993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Revenue ($)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997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28412-7382-49DC-A172-3CE975B41510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BEDDE-4198-4E03-BD4C-CC08482D4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72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softwaresupport.com/regularization-machine-learnin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utting-edge-face-recognition-is-complicated-these-spreadsheets-make-it-easier-e7864dbf0e1a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deep-learning-cnns-in-tensorflow-with-gpus-cba6efe0acc2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deep-learning-cnns-in-tensorflow-with-gpus-cba6efe0acc2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you’re doing the work, it’s ML. If presenting, it’s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705B9-E162-4ABC-A15D-AA354D6F9D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62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Ad Spend = $70, then Revenue = $389.48</a:t>
            </a:r>
          </a:p>
          <a:p>
            <a:endParaRPr lang="en-US" dirty="0"/>
          </a:p>
          <a:p>
            <a:r>
              <a:rPr lang="en-US" dirty="0"/>
              <a:t>Guess. Look at the Revenue around 40. Goes Up, then down, then up then down, then up. Why?</a:t>
            </a:r>
          </a:p>
          <a:p>
            <a:endParaRPr lang="en-US" dirty="0"/>
          </a:p>
          <a:p>
            <a:r>
              <a:rPr lang="en-US" dirty="0"/>
              <a:t>You’ve just used a model to make a prediction.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4705B9-E162-4ABC-A15D-AA354D6F9D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14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BEDDE-4198-4E03-BD4C-CC08482D42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53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Learning with Python, page 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BEDDE-4198-4E03-BD4C-CC08482D42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76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https://www.globalsoftwaresupport.com/regularization-machine-learning/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BEDDE-4198-4E03-BD4C-CC08482D42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9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https://towardsdatascience.com/cutting-edge-face-recognition-is-complicated-these-spreadsheets-make-it-easier-e7864dbf0e1a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BEDDE-4198-4E03-BD4C-CC08482D42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73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https://hackernoon.com/deep-learning-cnns-in-tensorflow-with-gpus-cba6efe0acc2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BEDDE-4198-4E03-BD4C-CC08482D42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84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https://hackernoon.com/deep-learning-cnns-in-tensorflow-with-gpus-cba6efe0acc2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BEDDE-4198-4E03-BD4C-CC08482D42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5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CA5B4-FAFE-4D87-9B34-80E032BA1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4E8B9-B93E-4472-B5A5-5455A516B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6F232-09A1-48FA-B522-A9A9ECB15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1F55C-E3D9-4BBE-9B06-A6C0CA55448E}" type="datetime1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A33A9-D7AF-4CFD-889D-ACCEA1CAA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HTP + Fulbright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BAE39-1C49-4649-BB69-ADF8787C8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3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F788-092A-4CD3-84F4-51C1D8078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C5F553-A931-45FB-954A-DFE06CDC6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F1D76-140E-47AD-BE13-45E96958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07CA-C5C1-43AD-BAC6-0DC797E52DB2}" type="datetime1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E2942-E912-4607-9498-80243667E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E7C6F-9B21-4208-987B-196BE2AF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5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ABDEFF-C5C3-499A-868D-62FCCA6F7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92FB1C-B5D8-486E-9073-B67F5F36C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1E54A-3093-4AD4-9245-EBF91BFBE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BD5F-9782-4532-9D54-2503229389DF}" type="datetime1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52BC6-07D8-4327-BA31-4C82639D2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EBC4A-F96B-483A-A6F6-78EF8AD5B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20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E6D1-A792-4B9F-BDDD-F4F89C7B9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ABFCD-ACFF-43B5-ADF0-8CF48119C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530AA-8DEB-44D2-A42E-1B149AFB9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3817D-D5D0-44A2-BAF3-E2917F0F353A}" type="datetime1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239B2-FDC3-4B05-9404-6CEC80969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A2FE7-90BC-431A-B2A9-726BA6FB3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56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254E-B691-4923-8F24-D05440E0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C437B-4272-4B1D-9C6A-EE03F1843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38E29-4B69-4668-9BB5-841EBD278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B362A-BC2A-4E3F-A7AE-AC328E74BB0E}" type="datetime1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FF4A3-300E-4CD2-BFDF-C6FF81B68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668D5-1200-4267-970E-8DB280F3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87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C2D6A-8F5A-4B33-B443-35EAB7BD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511AD-773B-429F-B281-ADB13B4E7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12936-81D5-4FFE-BAE9-FC5C59BF1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073B9-D09A-4AC0-BC4D-E259EEDE6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05A43-F7B1-4B82-B905-6D2893D9F9F8}" type="datetime1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680BD-79A9-484A-8611-50F929507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3C1B8-332D-4C27-991A-8314312A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40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C3984-D838-4E6B-9B7C-843FC2F5E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ED25A-26F4-4075-939A-E85A999B8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98EC7-87D5-48D5-AA22-4932BC25F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56284-FEB4-4480-8800-EAB553AE4A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7C2679-29E3-443C-86D1-AB7750E2F9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AFE9C4-228F-4AA3-8D3B-431040C63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3CC58-29B9-4C6C-A40A-1AC0BD394989}" type="datetime1">
              <a:rPr lang="en-US" smtClean="0"/>
              <a:t>9/27/2019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649EB7-FCBE-4C0F-BEEF-871080D7A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F813C1-725B-4FDB-B5EB-E3B4EF8E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41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51F1C-26DC-42F3-B2C1-973A81B8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15F4FB-2EB7-48EF-AD90-2FFF428FD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148D-A80E-4E8C-85F8-46EEDF0900EE}" type="datetime1">
              <a:rPr lang="en-US" smtClean="0"/>
              <a:t>9/27/2019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1567D-88C7-4DC2-AD98-B3B30D3E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E78DF-A29E-40BB-99D7-45DE6AF9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55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03B081-15BA-49C7-AEEA-61213A5FE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9F276-E6DF-42ED-8C07-5697C57B0730}" type="datetime1">
              <a:rPr lang="en-US" smtClean="0"/>
              <a:t>9/27/2019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9BF53-E2BF-449D-9060-0BD142C5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897D4-5897-4072-850D-43EF9AB4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7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47135-E497-4EE5-AECE-F3178153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99119-B883-4BA0-A663-294B636BD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A86CD-D5C1-4958-8BEF-212089DCF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BF564-C80D-42E5-B0DB-FC81619D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EAD0-D764-499A-A6B6-1C14E52A410E}" type="datetime1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649E8-B54C-4153-971D-C37838D5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1692A-CB7F-499F-BDC7-6B4BF1A79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90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75F0-1AEA-4DF6-B4C4-59D809E0C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6D2755-087A-43AB-8BB7-2C46905B0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773A6-5519-4618-8E0D-C1F96B121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9C3412-4971-4D7C-811E-55B03A80C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6FF5C-6735-4AB7-974B-B95CCAC8634E}" type="datetime1">
              <a:rPr lang="en-US" smtClean="0"/>
              <a:t>9/27/2019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0EBB66-4EC7-4457-B1A4-EB3F89BA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8B44B-FABC-4A42-8C4B-1AC68A442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2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A97DD-1644-4677-B1F6-707FDFBE3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05081-854B-469E-890D-B0D1EF3D6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DCB3A-BD62-4E1D-AB7D-A5C4C180A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0E7B2-1728-49B4-9642-F133B3CCB905}" type="datetime1">
              <a:rPr lang="en-US" smtClean="0"/>
              <a:t>9/27/2019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E1DC2-3C19-46FA-841C-67687DB90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DE0D9-2580-46DB-837B-1CE05A74A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7B47E-0B7D-4877-ABC6-F3FDB9B391B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01CE0BA-789D-42B8-BB75-E987E969544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83788"/>
            <a:ext cx="6096000" cy="674212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A1777F3-080A-40F0-A163-F894D21D1AB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176963"/>
            <a:ext cx="2533203" cy="67421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7A8F14-DE2C-4AF2-9888-F8C31956A97C}"/>
              </a:ext>
            </a:extLst>
          </p:cNvPr>
          <p:cNvCxnSpPr>
            <a:cxnSpLocks/>
          </p:cNvCxnSpPr>
          <p:nvPr userDrawn="1"/>
        </p:nvCxnSpPr>
        <p:spPr>
          <a:xfrm>
            <a:off x="0" y="6176963"/>
            <a:ext cx="12191999" cy="0"/>
          </a:xfrm>
          <a:prstGeom prst="line">
            <a:avLst/>
          </a:prstGeom>
          <a:ln w="3810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966316-165D-4C61-AC64-F4B4E85AAA1C}"/>
              </a:ext>
            </a:extLst>
          </p:cNvPr>
          <p:cNvCxnSpPr>
            <a:cxnSpLocks/>
          </p:cNvCxnSpPr>
          <p:nvPr userDrawn="1"/>
        </p:nvCxnSpPr>
        <p:spPr>
          <a:xfrm>
            <a:off x="-4919" y="6840641"/>
            <a:ext cx="12191999" cy="0"/>
          </a:xfrm>
          <a:prstGeom prst="line">
            <a:avLst/>
          </a:prstGeom>
          <a:ln w="3810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31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cnn-application-on-structured-data-automated-feature-extraction-8f2cd28d9a7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learning-ai-if-you-suck-at-math-p4-tensors-illustrated-with-cats-27f0002c9b32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.technicacuriosa.com/2017/03/19/a-darpa-perspective-on-artificial-intelligence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whichfaceisreal.com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kanncaa1/deep-learning-tutorial-for-beginners#L-Layer-Neural-Network" TargetMode="External"/><Relationship Id="rId2" Type="http://schemas.openxmlformats.org/officeDocument/2006/relationships/hyperlink" Target="https://github.com/fchollet/deep-learning-with-python-notebook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hyperlink" Target="http://cs231n.github.io/convolutional-network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AE1BB-DFF0-4CB3-B20A-08F364B63C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A574A6-2068-4A0F-82C1-B9697EC6FB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One-Day Bootcamp Focused on Concepts and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F3081-27E0-4631-A651-2415A015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91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0D015-B1A0-49BF-BABB-C2064DAA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10</a:t>
            </a:fld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F1AB80D-1220-43B7-ACE6-E405754CB219}"/>
              </a:ext>
            </a:extLst>
          </p:cNvPr>
          <p:cNvSpPr/>
          <p:nvPr/>
        </p:nvSpPr>
        <p:spPr>
          <a:xfrm>
            <a:off x="4001728" y="2005781"/>
            <a:ext cx="963562" cy="934065"/>
          </a:xfrm>
          <a:prstGeom prst="flowChartConnector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B5B4228F-ABDD-431E-A42A-A15E4DFC221B}"/>
              </a:ext>
            </a:extLst>
          </p:cNvPr>
          <p:cNvSpPr/>
          <p:nvPr/>
        </p:nvSpPr>
        <p:spPr>
          <a:xfrm>
            <a:off x="4001728" y="3131318"/>
            <a:ext cx="963562" cy="934065"/>
          </a:xfrm>
          <a:prstGeom prst="flowChartConnector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2.6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A05A539-DDA2-4811-AB23-1338CF830213}"/>
              </a:ext>
            </a:extLst>
          </p:cNvPr>
          <p:cNvSpPr/>
          <p:nvPr/>
        </p:nvSpPr>
        <p:spPr>
          <a:xfrm>
            <a:off x="4001728" y="4280515"/>
            <a:ext cx="963562" cy="934065"/>
          </a:xfrm>
          <a:prstGeom prst="flowChartConnector">
            <a:avLst/>
          </a:prstGeom>
          <a:effectLst>
            <a:glow rad="3302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11.9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6C5009D4-FAC5-4683-9FBC-385060CCD814}"/>
              </a:ext>
            </a:extLst>
          </p:cNvPr>
          <p:cNvSpPr/>
          <p:nvPr/>
        </p:nvSpPr>
        <p:spPr>
          <a:xfrm>
            <a:off x="6857999" y="3131318"/>
            <a:ext cx="963562" cy="9340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F1C757-50C9-4705-9F76-6FFE449901AE}"/>
              </a:ext>
            </a:extLst>
          </p:cNvPr>
          <p:cNvSpPr txBox="1"/>
          <p:nvPr/>
        </p:nvSpPr>
        <p:spPr>
          <a:xfrm>
            <a:off x="88492" y="2005781"/>
            <a:ext cx="17919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Price:</a:t>
            </a:r>
          </a:p>
          <a:p>
            <a:pPr algn="r"/>
            <a:endParaRPr lang="en-US" sz="2000" b="1" dirty="0"/>
          </a:p>
          <a:p>
            <a:pPr algn="r"/>
            <a:endParaRPr lang="en-US" sz="2000" b="1" dirty="0"/>
          </a:p>
          <a:p>
            <a:pPr algn="r"/>
            <a:r>
              <a:rPr lang="en-US" sz="2000" b="1" dirty="0"/>
              <a:t>Shipping Cost:</a:t>
            </a:r>
          </a:p>
          <a:p>
            <a:pPr algn="r"/>
            <a:endParaRPr lang="en-US" sz="2000" b="1" dirty="0"/>
          </a:p>
          <a:p>
            <a:pPr algn="r"/>
            <a:endParaRPr lang="en-US" sz="2000" b="1" dirty="0"/>
          </a:p>
          <a:p>
            <a:pPr algn="r"/>
            <a:r>
              <a:rPr lang="en-US" sz="2000" b="1" dirty="0"/>
              <a:t>Marketing:</a:t>
            </a:r>
          </a:p>
          <a:p>
            <a:pPr algn="r"/>
            <a:endParaRPr lang="en-US" sz="2000" b="1" dirty="0"/>
          </a:p>
          <a:p>
            <a:pPr algn="r"/>
            <a:endParaRPr lang="en-US" sz="2000" b="1" dirty="0"/>
          </a:p>
          <a:p>
            <a:pPr algn="r"/>
            <a:r>
              <a:rPr lang="en-US" sz="2000" b="1" dirty="0"/>
              <a:t>Material: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162358-5D6F-4436-9B99-8F3A6846D368}"/>
              </a:ext>
            </a:extLst>
          </p:cNvPr>
          <p:cNvSpPr txBox="1"/>
          <p:nvPr/>
        </p:nvSpPr>
        <p:spPr>
          <a:xfrm>
            <a:off x="1880420" y="2005780"/>
            <a:ext cx="17919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20</a:t>
            </a: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2 (= Online) </a:t>
            </a: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1 (= Cotton)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4CC0CE-813E-4F13-9E2A-49E1E537CA8A}"/>
              </a:ext>
            </a:extLst>
          </p:cNvPr>
          <p:cNvSpPr txBox="1"/>
          <p:nvPr/>
        </p:nvSpPr>
        <p:spPr>
          <a:xfrm>
            <a:off x="4987413" y="2241752"/>
            <a:ext cx="17919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Affordability</a:t>
            </a:r>
          </a:p>
          <a:p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r>
              <a:rPr lang="en-US" sz="2000" i="1" dirty="0"/>
              <a:t>Awareness</a:t>
            </a:r>
          </a:p>
          <a:p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r>
              <a:rPr lang="en-US" sz="2000" i="1" dirty="0"/>
              <a:t>Quality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E4FBC4-88C0-4F07-BC3D-02E680802409}"/>
              </a:ext>
            </a:extLst>
          </p:cNvPr>
          <p:cNvSpPr txBox="1"/>
          <p:nvPr/>
        </p:nvSpPr>
        <p:spPr>
          <a:xfrm>
            <a:off x="7922342" y="2549529"/>
            <a:ext cx="1791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Demand: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90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948041-B1D1-4C8C-B244-7AB8462EF55E}"/>
              </a:ext>
            </a:extLst>
          </p:cNvPr>
          <p:cNvCxnSpPr>
            <a:cxnSpLocks/>
          </p:cNvCxnSpPr>
          <p:nvPr/>
        </p:nvCxnSpPr>
        <p:spPr>
          <a:xfrm>
            <a:off x="3272913" y="4945957"/>
            <a:ext cx="643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C33C9E1-28AD-43BC-B09D-B81D21BF2A20}"/>
              </a:ext>
            </a:extLst>
          </p:cNvPr>
          <p:cNvSpPr txBox="1"/>
          <p:nvPr/>
        </p:nvSpPr>
        <p:spPr>
          <a:xfrm>
            <a:off x="704235" y="1038005"/>
            <a:ext cx="8723672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(.5) </a:t>
            </a:r>
            <a:r>
              <a:rPr lang="en-US" sz="3600" dirty="0"/>
              <a:t>* 20 + </a:t>
            </a:r>
            <a:r>
              <a:rPr lang="en-US" sz="3600" dirty="0">
                <a:solidFill>
                  <a:srgbClr val="FF0000"/>
                </a:solidFill>
              </a:rPr>
              <a:t>(.1) </a:t>
            </a:r>
            <a:r>
              <a:rPr lang="en-US" sz="3600" dirty="0">
                <a:solidFill>
                  <a:schemeClr val="tx1"/>
                </a:solidFill>
              </a:rPr>
              <a:t>* 2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+</a:t>
            </a:r>
            <a:r>
              <a:rPr lang="en-US" sz="3600" dirty="0">
                <a:solidFill>
                  <a:srgbClr val="FF0000"/>
                </a:solidFill>
              </a:rPr>
              <a:t> (.7) </a:t>
            </a:r>
            <a:r>
              <a:rPr lang="en-US" sz="3600" dirty="0">
                <a:solidFill>
                  <a:schemeClr val="tx1"/>
                </a:solidFill>
              </a:rPr>
              <a:t>* 1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+</a:t>
            </a:r>
            <a:r>
              <a:rPr lang="en-US" sz="3600" dirty="0">
                <a:solidFill>
                  <a:srgbClr val="FF0000"/>
                </a:solidFill>
              </a:rPr>
              <a:t> (1) </a:t>
            </a:r>
            <a:r>
              <a:rPr lang="en-US" sz="3600" dirty="0"/>
              <a:t>= 11.9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A18761-B485-464E-9246-A38DC65FFE11}"/>
              </a:ext>
            </a:extLst>
          </p:cNvPr>
          <p:cNvCxnSpPr>
            <a:cxnSpLocks/>
          </p:cNvCxnSpPr>
          <p:nvPr/>
        </p:nvCxnSpPr>
        <p:spPr>
          <a:xfrm>
            <a:off x="2288458" y="2197251"/>
            <a:ext cx="1484671" cy="2171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355C3A-9F11-4886-80E8-43FFAA93BD33}"/>
              </a:ext>
            </a:extLst>
          </p:cNvPr>
          <p:cNvCxnSpPr>
            <a:cxnSpLocks/>
          </p:cNvCxnSpPr>
          <p:nvPr/>
        </p:nvCxnSpPr>
        <p:spPr>
          <a:xfrm>
            <a:off x="3272913" y="4174003"/>
            <a:ext cx="500216" cy="496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74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0D015-B1A0-49BF-BABB-C2064DAA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11</a:t>
            </a:fld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F1AB80D-1220-43B7-ACE6-E405754CB219}"/>
              </a:ext>
            </a:extLst>
          </p:cNvPr>
          <p:cNvSpPr/>
          <p:nvPr/>
        </p:nvSpPr>
        <p:spPr>
          <a:xfrm>
            <a:off x="4001728" y="2005781"/>
            <a:ext cx="963562" cy="934065"/>
          </a:xfrm>
          <a:prstGeom prst="flowChartConnector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B5B4228F-ABDD-431E-A42A-A15E4DFC221B}"/>
              </a:ext>
            </a:extLst>
          </p:cNvPr>
          <p:cNvSpPr/>
          <p:nvPr/>
        </p:nvSpPr>
        <p:spPr>
          <a:xfrm>
            <a:off x="4001728" y="3131318"/>
            <a:ext cx="963562" cy="934065"/>
          </a:xfrm>
          <a:prstGeom prst="flowChartConnector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2.6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A05A539-DDA2-4811-AB23-1338CF830213}"/>
              </a:ext>
            </a:extLst>
          </p:cNvPr>
          <p:cNvSpPr/>
          <p:nvPr/>
        </p:nvSpPr>
        <p:spPr>
          <a:xfrm>
            <a:off x="4001728" y="4280515"/>
            <a:ext cx="963562" cy="934065"/>
          </a:xfrm>
          <a:prstGeom prst="flowChartConnector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11.9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6C5009D4-FAC5-4683-9FBC-385060CCD814}"/>
              </a:ext>
            </a:extLst>
          </p:cNvPr>
          <p:cNvSpPr/>
          <p:nvPr/>
        </p:nvSpPr>
        <p:spPr>
          <a:xfrm>
            <a:off x="6857999" y="3131318"/>
            <a:ext cx="963562" cy="934065"/>
          </a:xfrm>
          <a:prstGeom prst="flowChartConnector">
            <a:avLst/>
          </a:prstGeom>
          <a:effectLst>
            <a:glow rad="3302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15.7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F1C757-50C9-4705-9F76-6FFE449901AE}"/>
              </a:ext>
            </a:extLst>
          </p:cNvPr>
          <p:cNvSpPr txBox="1"/>
          <p:nvPr/>
        </p:nvSpPr>
        <p:spPr>
          <a:xfrm>
            <a:off x="88492" y="2005781"/>
            <a:ext cx="17919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Price:</a:t>
            </a:r>
          </a:p>
          <a:p>
            <a:pPr algn="r"/>
            <a:endParaRPr lang="en-US" sz="2000" b="1" dirty="0"/>
          </a:p>
          <a:p>
            <a:pPr algn="r"/>
            <a:endParaRPr lang="en-US" sz="2000" b="1" dirty="0"/>
          </a:p>
          <a:p>
            <a:pPr algn="r"/>
            <a:r>
              <a:rPr lang="en-US" sz="2000" b="1" dirty="0"/>
              <a:t>Shipping Cost:</a:t>
            </a:r>
          </a:p>
          <a:p>
            <a:pPr algn="r"/>
            <a:endParaRPr lang="en-US" sz="2000" b="1" dirty="0"/>
          </a:p>
          <a:p>
            <a:pPr algn="r"/>
            <a:endParaRPr lang="en-US" sz="2000" b="1" dirty="0"/>
          </a:p>
          <a:p>
            <a:pPr algn="r"/>
            <a:r>
              <a:rPr lang="en-US" sz="2000" b="1" dirty="0"/>
              <a:t>Marketing:</a:t>
            </a:r>
          </a:p>
          <a:p>
            <a:pPr algn="r"/>
            <a:endParaRPr lang="en-US" sz="2000" b="1" dirty="0"/>
          </a:p>
          <a:p>
            <a:pPr algn="r"/>
            <a:endParaRPr lang="en-US" sz="2000" b="1" dirty="0"/>
          </a:p>
          <a:p>
            <a:pPr algn="r"/>
            <a:r>
              <a:rPr lang="en-US" sz="2000" b="1" dirty="0"/>
              <a:t>Material: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162358-5D6F-4436-9B99-8F3A6846D368}"/>
              </a:ext>
            </a:extLst>
          </p:cNvPr>
          <p:cNvSpPr txBox="1"/>
          <p:nvPr/>
        </p:nvSpPr>
        <p:spPr>
          <a:xfrm>
            <a:off x="1880420" y="2005780"/>
            <a:ext cx="17919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20</a:t>
            </a: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2 (= Online) </a:t>
            </a: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1 (= Cotton)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4CC0CE-813E-4F13-9E2A-49E1E537CA8A}"/>
              </a:ext>
            </a:extLst>
          </p:cNvPr>
          <p:cNvSpPr txBox="1"/>
          <p:nvPr/>
        </p:nvSpPr>
        <p:spPr>
          <a:xfrm>
            <a:off x="4987413" y="2241752"/>
            <a:ext cx="17919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Affordability</a:t>
            </a:r>
          </a:p>
          <a:p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r>
              <a:rPr lang="en-US" sz="2000" i="1" dirty="0"/>
              <a:t>Awareness</a:t>
            </a:r>
          </a:p>
          <a:p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r>
              <a:rPr lang="en-US" sz="2000" i="1" dirty="0"/>
              <a:t>Quality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E4FBC4-88C0-4F07-BC3D-02E680802409}"/>
              </a:ext>
            </a:extLst>
          </p:cNvPr>
          <p:cNvSpPr txBox="1"/>
          <p:nvPr/>
        </p:nvSpPr>
        <p:spPr>
          <a:xfrm>
            <a:off x="7922342" y="2549529"/>
            <a:ext cx="1791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Demand: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90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948041-B1D1-4C8C-B244-7AB8462EF55E}"/>
              </a:ext>
            </a:extLst>
          </p:cNvPr>
          <p:cNvCxnSpPr>
            <a:cxnSpLocks/>
          </p:cNvCxnSpPr>
          <p:nvPr/>
        </p:nvCxnSpPr>
        <p:spPr>
          <a:xfrm>
            <a:off x="3272913" y="4945957"/>
            <a:ext cx="643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6F3665-783C-4067-914C-CCF5C48C44D5}"/>
              </a:ext>
            </a:extLst>
          </p:cNvPr>
          <p:cNvCxnSpPr>
            <a:cxnSpLocks/>
          </p:cNvCxnSpPr>
          <p:nvPr/>
        </p:nvCxnSpPr>
        <p:spPr>
          <a:xfrm>
            <a:off x="5066071" y="3500284"/>
            <a:ext cx="1713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C33C9E1-28AD-43BC-B09D-B81D21BF2A20}"/>
              </a:ext>
            </a:extLst>
          </p:cNvPr>
          <p:cNvSpPr txBox="1"/>
          <p:nvPr/>
        </p:nvSpPr>
        <p:spPr>
          <a:xfrm>
            <a:off x="704235" y="1038005"/>
            <a:ext cx="8723672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(.2) </a:t>
            </a:r>
            <a:r>
              <a:rPr lang="en-US" sz="3600" dirty="0"/>
              <a:t>* 6 + </a:t>
            </a:r>
            <a:r>
              <a:rPr lang="en-US" sz="3600" dirty="0">
                <a:solidFill>
                  <a:srgbClr val="FF0000"/>
                </a:solidFill>
              </a:rPr>
              <a:t>(.9) </a:t>
            </a:r>
            <a:r>
              <a:rPr lang="en-US" sz="3600" dirty="0">
                <a:solidFill>
                  <a:schemeClr val="tx1"/>
                </a:solidFill>
              </a:rPr>
              <a:t>* 2.6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+</a:t>
            </a:r>
            <a:r>
              <a:rPr lang="en-US" sz="3600" dirty="0">
                <a:solidFill>
                  <a:srgbClr val="FF0000"/>
                </a:solidFill>
              </a:rPr>
              <a:t> (.6) </a:t>
            </a:r>
            <a:r>
              <a:rPr lang="en-US" sz="3600" dirty="0">
                <a:solidFill>
                  <a:schemeClr val="tx1"/>
                </a:solidFill>
              </a:rPr>
              <a:t>* 11.9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+</a:t>
            </a:r>
            <a:r>
              <a:rPr lang="en-US" sz="3600" dirty="0">
                <a:solidFill>
                  <a:srgbClr val="FF0000"/>
                </a:solidFill>
              </a:rPr>
              <a:t> (5) </a:t>
            </a:r>
            <a:r>
              <a:rPr lang="en-US" sz="3600" dirty="0"/>
              <a:t>= 15.68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7C02BC-06C6-40BC-B209-7060EECF69D1}"/>
              </a:ext>
            </a:extLst>
          </p:cNvPr>
          <p:cNvCxnSpPr>
            <a:cxnSpLocks/>
          </p:cNvCxnSpPr>
          <p:nvPr/>
        </p:nvCxnSpPr>
        <p:spPr>
          <a:xfrm>
            <a:off x="5066071" y="2654710"/>
            <a:ext cx="1713270" cy="84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A18761-B485-464E-9246-A38DC65FFE11}"/>
              </a:ext>
            </a:extLst>
          </p:cNvPr>
          <p:cNvCxnSpPr>
            <a:cxnSpLocks/>
          </p:cNvCxnSpPr>
          <p:nvPr/>
        </p:nvCxnSpPr>
        <p:spPr>
          <a:xfrm>
            <a:off x="2288458" y="2197251"/>
            <a:ext cx="1484671" cy="2171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355C3A-9F11-4886-80E8-43FFAA93BD33}"/>
              </a:ext>
            </a:extLst>
          </p:cNvPr>
          <p:cNvCxnSpPr>
            <a:cxnSpLocks/>
          </p:cNvCxnSpPr>
          <p:nvPr/>
        </p:nvCxnSpPr>
        <p:spPr>
          <a:xfrm>
            <a:off x="3272913" y="4174003"/>
            <a:ext cx="500216" cy="496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2A1F08-DD5A-4172-8195-542997255587}"/>
              </a:ext>
            </a:extLst>
          </p:cNvPr>
          <p:cNvCxnSpPr>
            <a:cxnSpLocks/>
          </p:cNvCxnSpPr>
          <p:nvPr/>
        </p:nvCxnSpPr>
        <p:spPr>
          <a:xfrm flipV="1">
            <a:off x="5171768" y="3500284"/>
            <a:ext cx="1607573" cy="117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052588-63BF-4024-943A-802858EB69A5}"/>
              </a:ext>
            </a:extLst>
          </p:cNvPr>
          <p:cNvCxnSpPr/>
          <p:nvPr/>
        </p:nvCxnSpPr>
        <p:spPr>
          <a:xfrm>
            <a:off x="2399071" y="2241752"/>
            <a:ext cx="1484671" cy="216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F58D53-D320-4F83-A31A-7551D77FDE48}"/>
              </a:ext>
            </a:extLst>
          </p:cNvPr>
          <p:cNvCxnSpPr>
            <a:cxnSpLocks/>
          </p:cNvCxnSpPr>
          <p:nvPr/>
        </p:nvCxnSpPr>
        <p:spPr>
          <a:xfrm flipV="1">
            <a:off x="2310581" y="2654710"/>
            <a:ext cx="1573161" cy="47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8E15FE-9E97-4DE3-A416-BA4FD56B6351}"/>
              </a:ext>
            </a:extLst>
          </p:cNvPr>
          <p:cNvCxnSpPr>
            <a:cxnSpLocks/>
          </p:cNvCxnSpPr>
          <p:nvPr/>
        </p:nvCxnSpPr>
        <p:spPr>
          <a:xfrm flipV="1">
            <a:off x="3267997" y="3672914"/>
            <a:ext cx="655073" cy="299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0CA553B-768A-4C46-B2C5-9C7327A13913}"/>
              </a:ext>
            </a:extLst>
          </p:cNvPr>
          <p:cNvSpPr/>
          <p:nvPr/>
        </p:nvSpPr>
        <p:spPr>
          <a:xfrm>
            <a:off x="6656439" y="2831690"/>
            <a:ext cx="2851355" cy="15337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8AC82-7CB5-41FC-AFE8-2DA69F76D148}"/>
              </a:ext>
            </a:extLst>
          </p:cNvPr>
          <p:cNvSpPr txBox="1"/>
          <p:nvPr/>
        </p:nvSpPr>
        <p:spPr>
          <a:xfrm>
            <a:off x="6656439" y="4496224"/>
            <a:ext cx="5181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15.7 is NOT close to 90!</a:t>
            </a:r>
          </a:p>
          <a:p>
            <a:endParaRPr lang="en-US" sz="2400" b="1" dirty="0"/>
          </a:p>
          <a:p>
            <a:r>
              <a:rPr lang="en-US" sz="2400" b="1" dirty="0"/>
              <a:t>The weights and biases (</a:t>
            </a:r>
            <a:r>
              <a:rPr lang="en-US" sz="2400" b="1" dirty="0">
                <a:solidFill>
                  <a:srgbClr val="FF0000"/>
                </a:solidFill>
              </a:rPr>
              <a:t>red numbers</a:t>
            </a:r>
            <a:r>
              <a:rPr lang="en-US" sz="2400" b="1" dirty="0"/>
              <a:t>) need to </a:t>
            </a:r>
            <a:r>
              <a:rPr lang="en-US" sz="2400" b="1" i="1" dirty="0"/>
              <a:t>change</a:t>
            </a:r>
            <a:r>
              <a:rPr lang="en-US" sz="24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6787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AF85-BFC5-4736-BC5D-BFC3F6F54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“Learning” Part?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2B131-3780-45DC-95FD-0C7B6930D6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Neural Networks learn through </a:t>
            </a:r>
            <a:r>
              <a:rPr lang="en-US" i="1" dirty="0"/>
              <a:t>Backpropagation</a:t>
            </a:r>
          </a:p>
          <a:p>
            <a:r>
              <a:rPr lang="en-US" dirty="0"/>
              <a:t>This tells the network how to nudge or adjust the weights to improve predictions. </a:t>
            </a:r>
          </a:p>
          <a:p>
            <a:endParaRPr lang="en-US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4F2F5A-F657-4958-A735-66888D4255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CA44D-EF02-4CC1-A641-DE549C044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12</a:t>
            </a:fld>
            <a:endParaRPr lang="en-US"/>
          </a:p>
        </p:txBody>
      </p:sp>
      <p:pic>
        <p:nvPicPr>
          <p:cNvPr id="7170" name="Picture 2" descr="https://assets.website-files.com/5ac6b7f2924c652fd013a891/5d52f09748c1ac44c7a12bf2_s_39292DB9CE2A9400103E176C2ABC438C6A626910E9DBB0D6FBE28EE673C7492C_1565308012033_vanishing_gradients.gif">
            <a:extLst>
              <a:ext uri="{FF2B5EF4-FFF2-40B4-BE49-F238E27FC236}">
                <a16:creationId xmlns:a16="http://schemas.microsoft.com/office/drawing/2014/main" id="{52B4836E-E69E-45C7-B768-A7164F6E65C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407660"/>
            <a:ext cx="4267200" cy="460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43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6C05C-F0BD-4F3F-8268-A65D6240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076A7-B85E-44BB-9BC7-4E0BB4499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EE9145-6D81-43AD-AF09-849E23550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K-Nearest Neighbor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Random Forests</a:t>
            </a:r>
          </a:p>
          <a:p>
            <a:r>
              <a:rPr lang="en-US" dirty="0"/>
              <a:t>Gradient Boosting Machines</a:t>
            </a:r>
          </a:p>
          <a:p>
            <a:endParaRPr lang="en-US" dirty="0"/>
          </a:p>
          <a:p>
            <a:r>
              <a:rPr lang="en-US" dirty="0"/>
              <a:t>What make Deep Learning different?</a:t>
            </a:r>
          </a:p>
        </p:txBody>
      </p:sp>
    </p:spTree>
    <p:extLst>
      <p:ext uri="{BB962C8B-B14F-4D97-AF65-F5344CB8AC3E}">
        <p14:creationId xmlns:p14="http://schemas.microsoft.com/office/powerpoint/2010/main" val="1743692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eep learning feature extraction">
            <a:extLst>
              <a:ext uri="{FF2B5EF4-FFF2-40B4-BE49-F238E27FC236}">
                <a16:creationId xmlns:a16="http://schemas.microsoft.com/office/drawing/2014/main" id="{F2267F38-D375-42B1-A284-184073CFE5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59613"/>
            <a:ext cx="10905066" cy="531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C2BA0-F40C-449B-B9A0-E8AD6CF5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D37B47E-0B7D-4877-ABC6-F3FDB9B391B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2FC454-4FE9-403A-8A6E-C8922EA6C4AD}"/>
              </a:ext>
            </a:extLst>
          </p:cNvPr>
          <p:cNvSpPr/>
          <p:nvPr/>
        </p:nvSpPr>
        <p:spPr>
          <a:xfrm>
            <a:off x="0" y="5781424"/>
            <a:ext cx="11995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https://towardsdatascience.com/cnn-application-on-structured-data-automated-feature-extraction-8f2cd28d9a7e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173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CA57B-8A0C-4D7F-B570-594AAB62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Popular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912B4-61D4-4F4E-BE7F-91B186F12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15</a:t>
            </a:fld>
            <a:endParaRPr lang="en-US"/>
          </a:p>
        </p:txBody>
      </p:sp>
      <p:pic>
        <p:nvPicPr>
          <p:cNvPr id="13316" name="Picture 4" descr="Image result for deep learning vs ml image">
            <a:extLst>
              <a:ext uri="{FF2B5EF4-FFF2-40B4-BE49-F238E27FC236}">
                <a16:creationId xmlns:a16="http://schemas.microsoft.com/office/drawing/2014/main" id="{C3CE4528-7AA7-4957-83CD-00DBD25A49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077" y="1901825"/>
            <a:ext cx="6519845" cy="342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DA4BF9-9242-4D53-8AC5-E4BE38280B65}"/>
              </a:ext>
            </a:extLst>
          </p:cNvPr>
          <p:cNvSpPr txBox="1"/>
          <p:nvPr/>
        </p:nvSpPr>
        <p:spPr>
          <a:xfrm>
            <a:off x="0" y="5791200"/>
            <a:ext cx="399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Andrew Ng, deeplearning.ai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4B06ADE-8554-4660-A5CC-18B7519F9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83788"/>
            <a:ext cx="6096000" cy="674212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CDE9E52-A0E5-4336-80A0-DE01219AB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176963"/>
            <a:ext cx="2533203" cy="67421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D051E1-25DF-4815-8C73-81780B2B30EA}"/>
              </a:ext>
            </a:extLst>
          </p:cNvPr>
          <p:cNvCxnSpPr>
            <a:cxnSpLocks/>
          </p:cNvCxnSpPr>
          <p:nvPr/>
        </p:nvCxnSpPr>
        <p:spPr>
          <a:xfrm>
            <a:off x="0" y="6176963"/>
            <a:ext cx="12191999" cy="0"/>
          </a:xfrm>
          <a:prstGeom prst="line">
            <a:avLst/>
          </a:prstGeom>
          <a:ln w="3810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1A4886-71F7-49EF-B320-774614617BE7}"/>
              </a:ext>
            </a:extLst>
          </p:cNvPr>
          <p:cNvCxnSpPr>
            <a:cxnSpLocks/>
          </p:cNvCxnSpPr>
          <p:nvPr/>
        </p:nvCxnSpPr>
        <p:spPr>
          <a:xfrm>
            <a:off x="-4919" y="6840641"/>
            <a:ext cx="12191999" cy="0"/>
          </a:xfrm>
          <a:prstGeom prst="line">
            <a:avLst/>
          </a:prstGeom>
          <a:ln w="38100">
            <a:solidFill>
              <a:srgbClr val="0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180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1F24-EBE0-4CDF-9646-23F313F9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 Popular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3253A-0540-4879-9DB1-8FE32FC2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Hardware: GPU</a:t>
            </a:r>
          </a:p>
          <a:p>
            <a:r>
              <a:rPr lang="en-US" dirty="0"/>
              <a:t>Research: New Methods</a:t>
            </a:r>
          </a:p>
          <a:p>
            <a:r>
              <a:rPr lang="en-US" dirty="0"/>
              <a:t>Investments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7384D-F839-4544-9B6F-E8CE1F041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16</a:t>
            </a:fld>
            <a:endParaRPr lang="en-US"/>
          </a:p>
        </p:txBody>
      </p:sp>
      <p:pic>
        <p:nvPicPr>
          <p:cNvPr id="6146" name="Picture 2" descr="Image result for gpu vs cpu">
            <a:extLst>
              <a:ext uri="{FF2B5EF4-FFF2-40B4-BE49-F238E27FC236}">
                <a16:creationId xmlns:a16="http://schemas.microsoft.com/office/drawing/2014/main" id="{AD959A75-44F5-49CF-A734-29E295EBD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523" y="1253330"/>
            <a:ext cx="6789705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70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D59D9-AD47-4ED6-9C73-A48DEBA9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D51B4-A492-4D21-A1A8-0D9F3F2FF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855" y="2510824"/>
            <a:ext cx="6572251" cy="2637098"/>
          </a:xfrm>
        </p:spPr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,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Keras</a:t>
            </a:r>
            <a:r>
              <a:rPr lang="en-US" dirty="0"/>
              <a:t>, </a:t>
            </a:r>
            <a:r>
              <a:rPr lang="en-US" dirty="0" err="1"/>
              <a:t>Microsofts</a:t>
            </a:r>
            <a:r>
              <a:rPr lang="en-US" dirty="0"/>
              <a:t>, others….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66B7E-E3A8-4AF9-B7A6-0C36C530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17</a:t>
            </a:fld>
            <a:endParaRPr lang="en-US"/>
          </a:p>
        </p:txBody>
      </p:sp>
      <p:pic>
        <p:nvPicPr>
          <p:cNvPr id="5122" name="Picture 2" descr="Image result for deep learning frameworks">
            <a:extLst>
              <a:ext uri="{FF2B5EF4-FFF2-40B4-BE49-F238E27FC236}">
                <a16:creationId xmlns:a16="http://schemas.microsoft.com/office/drawing/2014/main" id="{6FAEB019-CF79-4AF9-A178-172BD7AEF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26028"/>
            <a:ext cx="7827434" cy="440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25F72D-3F1D-46E4-9610-C768DA799D3F}"/>
              </a:ext>
            </a:extLst>
          </p:cNvPr>
          <p:cNvSpPr txBox="1"/>
          <p:nvPr/>
        </p:nvSpPr>
        <p:spPr>
          <a:xfrm>
            <a:off x="8665634" y="1426028"/>
            <a:ext cx="3373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will use </a:t>
            </a:r>
            <a:r>
              <a:rPr lang="en-US" sz="3200" dirty="0" err="1"/>
              <a:t>Keras</a:t>
            </a:r>
            <a:r>
              <a:rPr lang="en-US" sz="3200" dirty="0"/>
              <a:t>, which makes using TensorFlow easier. </a:t>
            </a:r>
          </a:p>
        </p:txBody>
      </p:sp>
    </p:spTree>
    <p:extLst>
      <p:ext uri="{BB962C8B-B14F-4D97-AF65-F5344CB8AC3E}">
        <p14:creationId xmlns:p14="http://schemas.microsoft.com/office/powerpoint/2010/main" val="2967832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9F72-B8F4-4E27-8DD3-6374EBDF9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pic>
        <p:nvPicPr>
          <p:cNvPr id="4098" name="Picture 2" descr="https://hackernoon.com/hn-images/1*_D5ZvufDS38WkhK9rK32hQ.jpeg">
            <a:extLst>
              <a:ext uri="{FF2B5EF4-FFF2-40B4-BE49-F238E27FC236}">
                <a16:creationId xmlns:a16="http://schemas.microsoft.com/office/drawing/2014/main" id="{C8307E3B-C9AB-4995-A2E3-AF50657369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61369" y="1400586"/>
            <a:ext cx="666926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E9789-3253-4E91-8C2D-061379844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682373-FE59-452E-B1E5-B5F032F7C14D}"/>
              </a:ext>
            </a:extLst>
          </p:cNvPr>
          <p:cNvSpPr/>
          <p:nvPr/>
        </p:nvSpPr>
        <p:spPr>
          <a:xfrm>
            <a:off x="0" y="5751924"/>
            <a:ext cx="123886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https://hackernoon.com/learning-ai-if-you-suck-at-math-p4-tensors-illustrated-with-cats-27f0002c9b32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34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06225A9-D870-49F7-A4A8-0CA5B8E7D4DF}"/>
              </a:ext>
            </a:extLst>
          </p:cNvPr>
          <p:cNvSpPr/>
          <p:nvPr/>
        </p:nvSpPr>
        <p:spPr>
          <a:xfrm>
            <a:off x="7746546" y="2735332"/>
            <a:ext cx="1212980" cy="11943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56B8E8-4255-48AC-BF9F-35C6C2911FE5}"/>
              </a:ext>
            </a:extLst>
          </p:cNvPr>
          <p:cNvSpPr/>
          <p:nvPr/>
        </p:nvSpPr>
        <p:spPr>
          <a:xfrm>
            <a:off x="-4238430" y="1485833"/>
            <a:ext cx="89791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Per capita crime rate.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Proportion of residential land.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Proportion of non-retail business.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Charles River dummy.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Nitric oxides concentration.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Average number of rooms per dwelling.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Proportion of units built prior to 1940.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Distances to employment </a:t>
            </a:r>
            <a:r>
              <a:rPr lang="en-US" b="0" i="0" dirty="0" err="1">
                <a:effectLst/>
                <a:latin typeface="Roboto"/>
              </a:rPr>
              <a:t>centres</a:t>
            </a:r>
            <a:r>
              <a:rPr lang="en-US" b="0" i="0" dirty="0">
                <a:effectLst/>
                <a:latin typeface="Roboto"/>
              </a:rPr>
              <a:t>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Index of accessibility to radial highways.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Full-value property-tax rate per $10,000.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Pupil-teacher ratio by town.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proportion of Black people by town.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% lower status of the population.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F35F14-625F-46B5-B0CA-A3BBB1904A3B}"/>
              </a:ext>
            </a:extLst>
          </p:cNvPr>
          <p:cNvCxnSpPr>
            <a:endCxn id="4" idx="2"/>
          </p:cNvCxnSpPr>
          <p:nvPr/>
        </p:nvCxnSpPr>
        <p:spPr>
          <a:xfrm>
            <a:off x="4740730" y="1685925"/>
            <a:ext cx="3005816" cy="1646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9A8B15-1AAC-4DEA-9763-41A600763950}"/>
              </a:ext>
            </a:extLst>
          </p:cNvPr>
          <p:cNvCxnSpPr>
            <a:endCxn id="4" idx="2"/>
          </p:cNvCxnSpPr>
          <p:nvPr/>
        </p:nvCxnSpPr>
        <p:spPr>
          <a:xfrm>
            <a:off x="4740730" y="1971675"/>
            <a:ext cx="3005816" cy="1360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C2B282-4BBE-4D42-AA63-2FB1BEEE6829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4740730" y="2228850"/>
            <a:ext cx="3005816" cy="1103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037C14-2C76-4CE8-940B-7C8C623119AB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4740730" y="2509208"/>
            <a:ext cx="3005816" cy="823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800E98-771E-4708-AA8B-7D816B0ECD0B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740730" y="3332492"/>
            <a:ext cx="3005816" cy="158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DB004C-635F-4A48-AE46-C91EED4A16E6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4740730" y="2792262"/>
            <a:ext cx="3005816" cy="540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95E9F4-670C-4609-8CB1-D447BD2E704B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4740730" y="3062377"/>
            <a:ext cx="3005816" cy="270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D941280-77C2-43F8-8D2A-8CBD1F3117A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740730" y="3332492"/>
            <a:ext cx="300581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8FB76A-E602-4974-920D-7FA43FF7D0F4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740730" y="3332492"/>
            <a:ext cx="3005816" cy="280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C2310D-F9A7-4729-96C1-B5BD879C0238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740730" y="3332492"/>
            <a:ext cx="3005816" cy="535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6FD0E0-D319-421A-A9C2-9371E8860988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740730" y="3332492"/>
            <a:ext cx="3005816" cy="77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5CB449E-A881-4198-9683-6E91C87E723B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740730" y="3332492"/>
            <a:ext cx="3005816" cy="1034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FE6D930-3FBA-46E6-9E9A-9DBB6BBABC21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740730" y="3332492"/>
            <a:ext cx="3005816" cy="130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692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2A5F-28CD-4752-A9E8-9DE1C2A0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0AB2B-92AF-4017-9CDE-18DE3DE8B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Intuitive Understanding of Deep Learning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Hand-written Digits</a:t>
            </a:r>
          </a:p>
          <a:p>
            <a:pPr lvl="1"/>
            <a:r>
              <a:rPr lang="en-US" dirty="0"/>
              <a:t>Movie Review Sentiment: Text</a:t>
            </a:r>
          </a:p>
          <a:p>
            <a:pPr lvl="1"/>
            <a:r>
              <a:rPr lang="en-US" dirty="0"/>
              <a:t>Cats/Dog Images</a:t>
            </a:r>
          </a:p>
          <a:p>
            <a:r>
              <a:rPr lang="en-US" dirty="0"/>
              <a:t>Using 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CEB57-6E9A-480B-B683-890D7528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11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06225A9-D870-49F7-A4A8-0CA5B8E7D4DF}"/>
              </a:ext>
            </a:extLst>
          </p:cNvPr>
          <p:cNvSpPr/>
          <p:nvPr/>
        </p:nvSpPr>
        <p:spPr>
          <a:xfrm>
            <a:off x="7746546" y="2735332"/>
            <a:ext cx="1212980" cy="11943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32.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56B8E8-4255-48AC-BF9F-35C6C2911FE5}"/>
              </a:ext>
            </a:extLst>
          </p:cNvPr>
          <p:cNvSpPr/>
          <p:nvPr/>
        </p:nvSpPr>
        <p:spPr>
          <a:xfrm>
            <a:off x="-4238430" y="1485833"/>
            <a:ext cx="89791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Per capita crime rate.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Proportion of residential land.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Proportion of non-retail business.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Charles River dummy.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Nitric oxides concentration.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Average number of rooms per dwelling.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Proportion of units built prior to 1940.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Distances to employment </a:t>
            </a:r>
            <a:r>
              <a:rPr lang="en-US" b="0" i="0" dirty="0" err="1">
                <a:effectLst/>
                <a:latin typeface="Roboto"/>
              </a:rPr>
              <a:t>centres</a:t>
            </a:r>
            <a:r>
              <a:rPr lang="en-US" b="0" i="0" dirty="0">
                <a:effectLst/>
                <a:latin typeface="Roboto"/>
              </a:rPr>
              <a:t>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Index of accessibility to radial highways.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Full-value property-tax rate per $10,000.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Pupil-teacher ratio by town.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proportion of Black people by town.</a:t>
            </a:r>
          </a:p>
          <a:p>
            <a:pPr algn="r">
              <a:buFont typeface="+mj-lt"/>
              <a:buAutoNum type="arabicPeriod"/>
            </a:pPr>
            <a:r>
              <a:rPr lang="en-US" b="0" i="0" dirty="0">
                <a:effectLst/>
                <a:latin typeface="Roboto"/>
              </a:rPr>
              <a:t>% lower status of the population.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F35F14-625F-46B5-B0CA-A3BBB1904A3B}"/>
              </a:ext>
            </a:extLst>
          </p:cNvPr>
          <p:cNvCxnSpPr>
            <a:endCxn id="4" idx="2"/>
          </p:cNvCxnSpPr>
          <p:nvPr/>
        </p:nvCxnSpPr>
        <p:spPr>
          <a:xfrm>
            <a:off x="4740730" y="1685925"/>
            <a:ext cx="3005816" cy="1646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9A8B15-1AAC-4DEA-9763-41A600763950}"/>
              </a:ext>
            </a:extLst>
          </p:cNvPr>
          <p:cNvCxnSpPr>
            <a:endCxn id="4" idx="2"/>
          </p:cNvCxnSpPr>
          <p:nvPr/>
        </p:nvCxnSpPr>
        <p:spPr>
          <a:xfrm>
            <a:off x="4740730" y="1971675"/>
            <a:ext cx="3005816" cy="1360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C2B282-4BBE-4D42-AA63-2FB1BEEE6829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4740730" y="2228850"/>
            <a:ext cx="3005816" cy="1103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037C14-2C76-4CE8-940B-7C8C623119AB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4740730" y="2509208"/>
            <a:ext cx="3005816" cy="823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800E98-771E-4708-AA8B-7D816B0ECD0B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740730" y="3332492"/>
            <a:ext cx="3005816" cy="158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DB004C-635F-4A48-AE46-C91EED4A16E6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4740730" y="2792262"/>
            <a:ext cx="3005816" cy="540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95E9F4-670C-4609-8CB1-D447BD2E704B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4740730" y="3062377"/>
            <a:ext cx="3005816" cy="270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D941280-77C2-43F8-8D2A-8CBD1F3117A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740730" y="3332492"/>
            <a:ext cx="300581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8FB76A-E602-4974-920D-7FA43FF7D0F4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740730" y="3332492"/>
            <a:ext cx="3005816" cy="280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C2310D-F9A7-4729-96C1-B5BD879C0238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740730" y="3332492"/>
            <a:ext cx="3005816" cy="535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6FD0E0-D319-421A-A9C2-9371E8860988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740730" y="3332492"/>
            <a:ext cx="3005816" cy="77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5CB449E-A881-4198-9683-6E91C87E723B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740730" y="3332492"/>
            <a:ext cx="3005816" cy="1034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FE6D930-3FBA-46E6-9E9A-9DBB6BBABC21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740730" y="3332492"/>
            <a:ext cx="3005816" cy="130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8DA3F25-CA38-4DD3-BAB2-75BF51AD550C}"/>
              </a:ext>
            </a:extLst>
          </p:cNvPr>
          <p:cNvSpPr/>
          <p:nvPr/>
        </p:nvSpPr>
        <p:spPr>
          <a:xfrm>
            <a:off x="7746546" y="103773"/>
            <a:ext cx="1212980" cy="11943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6F7E3E3-284A-4321-84C7-1441422F8AA3}"/>
              </a:ext>
            </a:extLst>
          </p:cNvPr>
          <p:cNvSpPr/>
          <p:nvPr/>
        </p:nvSpPr>
        <p:spPr>
          <a:xfrm>
            <a:off x="7746546" y="93803"/>
            <a:ext cx="1212980" cy="11943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7076741-5212-46AF-B594-DD3FD7ED9904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740730" y="690963"/>
            <a:ext cx="3005816" cy="987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50A452C-C1DE-48AC-AF5E-8AB6C4EA8A17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740730" y="690963"/>
            <a:ext cx="3005816" cy="1280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3AB0AFB-603F-482A-B5A1-9E424E0FC65F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740730" y="690963"/>
            <a:ext cx="3005816" cy="1537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CD7A54B-A25C-437B-9DE9-6B77C206A793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740730" y="690963"/>
            <a:ext cx="3005816" cy="1784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6AF4519-9CC1-4A71-9303-BB1F3725C423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740730" y="690963"/>
            <a:ext cx="3005816" cy="4223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6B4AB8-A85D-4D33-A8AC-3CC8B505B339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740730" y="690963"/>
            <a:ext cx="3005816" cy="2096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B533007-F3F5-4F3C-AC66-0237982B8D6C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740730" y="690963"/>
            <a:ext cx="3005816" cy="2371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BC982AA-31A0-4DB7-9895-A39085A99903}"/>
              </a:ext>
            </a:extLst>
          </p:cNvPr>
          <p:cNvCxnSpPr>
            <a:cxnSpLocks/>
            <a:stCxn id="5" idx="3"/>
            <a:endCxn id="47" idx="2"/>
          </p:cNvCxnSpPr>
          <p:nvPr/>
        </p:nvCxnSpPr>
        <p:spPr>
          <a:xfrm flipV="1">
            <a:off x="4740730" y="690963"/>
            <a:ext cx="3005816" cy="264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A7B1AB3-AF24-4955-A302-462F7862A20A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740730" y="690963"/>
            <a:ext cx="3005816" cy="2921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D465FE5-B7D0-41BC-8FAD-4B7A92771FE0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740730" y="690963"/>
            <a:ext cx="3005816" cy="3176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9C114FE-9E74-4DA8-B8D8-536F477529B6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740730" y="690963"/>
            <a:ext cx="3005816" cy="3379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5057E6E-B3F4-434F-8636-101F3903AE0F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740730" y="690963"/>
            <a:ext cx="3005816" cy="3675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DFF63D3-EA5B-49C3-9D73-3C4A049D747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740730" y="690963"/>
            <a:ext cx="3005816" cy="3947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3299BFF-15A6-4EA6-B0F0-B473571207EC}"/>
              </a:ext>
            </a:extLst>
          </p:cNvPr>
          <p:cNvGrpSpPr/>
          <p:nvPr/>
        </p:nvGrpSpPr>
        <p:grpSpPr>
          <a:xfrm flipV="1">
            <a:off x="4740730" y="1674099"/>
            <a:ext cx="4218796" cy="4821098"/>
            <a:chOff x="4893130" y="246203"/>
            <a:chExt cx="4218796" cy="4821098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725ED0-6ADC-45DE-9A72-1CF7A8222BE3}"/>
                </a:ext>
              </a:extLst>
            </p:cNvPr>
            <p:cNvSpPr/>
            <p:nvPr/>
          </p:nvSpPr>
          <p:spPr>
            <a:xfrm>
              <a:off x="7898946" y="246203"/>
              <a:ext cx="1212980" cy="11943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300000" lon="0" rev="0"/>
                </a:camera>
                <a:lightRig rig="threePt" dir="t"/>
              </a:scene3d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AE65D01-B594-4B3F-A5F4-9826045A3850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flipV="1">
              <a:off x="4893130" y="843363"/>
              <a:ext cx="3005816" cy="9878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ADE5569-3984-4021-B6B0-BA60A1A65B27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flipV="1">
              <a:off x="4893130" y="843363"/>
              <a:ext cx="3005816" cy="12807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4BBC5D7-6951-48ED-A05A-A1A7F7B3F463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flipV="1">
              <a:off x="4893130" y="843363"/>
              <a:ext cx="3005816" cy="1784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EE29EF2-A900-4AA0-BB1E-AA2B2E1769A3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flipV="1">
              <a:off x="4893130" y="843363"/>
              <a:ext cx="3005816" cy="42239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63A3FD4-1166-416F-9C0E-59156A7D3FE1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flipV="1">
              <a:off x="4893130" y="843363"/>
              <a:ext cx="3005816" cy="2096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D0AF15C-9FF7-4FAB-B506-AA6C4A6D19D9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flipV="1">
              <a:off x="4893130" y="843363"/>
              <a:ext cx="3005816" cy="2371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E655F7F-8820-4355-A09F-93847077E687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flipV="1">
              <a:off x="4893130" y="843363"/>
              <a:ext cx="3005816" cy="2641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DB141BD-B26A-493F-AA37-8EAC3B67DDC6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flipV="1">
              <a:off x="4893130" y="843363"/>
              <a:ext cx="3005816" cy="29218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3C12C72-71AE-4378-8FCC-B100B4F6C9C8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flipV="1">
              <a:off x="4893130" y="843363"/>
              <a:ext cx="3005816" cy="3176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AA8B23F-B1CD-4573-9102-A7CB99B8FFEC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flipV="1">
              <a:off x="4893130" y="843363"/>
              <a:ext cx="3005816" cy="33794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BF025CD-3608-40CB-A303-62BF222F3A6D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flipV="1">
              <a:off x="4893130" y="843363"/>
              <a:ext cx="3005816" cy="36756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7EA8EFB-C2C2-46D7-A082-180F04DA06E1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 flipV="1">
              <a:off x="4893130" y="843363"/>
              <a:ext cx="3005816" cy="39479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F6E496E-8A1F-4857-8130-26BFB3FD0DE6}"/>
              </a:ext>
            </a:extLst>
          </p:cNvPr>
          <p:cNvSpPr txBox="1"/>
          <p:nvPr/>
        </p:nvSpPr>
        <p:spPr>
          <a:xfrm rot="5400000">
            <a:off x="8148320" y="1402081"/>
            <a:ext cx="995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…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D0025FD-2EB1-409D-98CB-77DA73A78B67}"/>
              </a:ext>
            </a:extLst>
          </p:cNvPr>
          <p:cNvSpPr txBox="1"/>
          <p:nvPr/>
        </p:nvSpPr>
        <p:spPr>
          <a:xfrm rot="5400000">
            <a:off x="8146725" y="4017161"/>
            <a:ext cx="995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…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3C346FF-1DE3-4BA7-B68C-EFB8759BFD1F}"/>
              </a:ext>
            </a:extLst>
          </p:cNvPr>
          <p:cNvSpPr/>
          <p:nvPr/>
        </p:nvSpPr>
        <p:spPr>
          <a:xfrm>
            <a:off x="10533289" y="2721449"/>
            <a:ext cx="1212980" cy="11943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2F15469-921D-499F-9D56-19B3067E75A8}"/>
              </a:ext>
            </a:extLst>
          </p:cNvPr>
          <p:cNvCxnSpPr>
            <a:cxnSpLocks/>
            <a:stCxn id="47" idx="6"/>
            <a:endCxn id="61" idx="2"/>
          </p:cNvCxnSpPr>
          <p:nvPr/>
        </p:nvCxnSpPr>
        <p:spPr>
          <a:xfrm>
            <a:off x="8959526" y="690963"/>
            <a:ext cx="1573763" cy="2627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9CD497-B8EA-4631-A235-A20A60A615D4}"/>
              </a:ext>
            </a:extLst>
          </p:cNvPr>
          <p:cNvCxnSpPr>
            <a:cxnSpLocks/>
            <a:stCxn id="74" idx="6"/>
            <a:endCxn id="61" idx="2"/>
          </p:cNvCxnSpPr>
          <p:nvPr/>
        </p:nvCxnSpPr>
        <p:spPr>
          <a:xfrm flipV="1">
            <a:off x="8959526" y="3318609"/>
            <a:ext cx="1573763" cy="2579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98F64A-B080-4B34-9F18-5A6146F44608}"/>
              </a:ext>
            </a:extLst>
          </p:cNvPr>
          <p:cNvCxnSpPr>
            <a:cxnSpLocks/>
            <a:stCxn id="4" idx="6"/>
            <a:endCxn id="61" idx="2"/>
          </p:cNvCxnSpPr>
          <p:nvPr/>
        </p:nvCxnSpPr>
        <p:spPr>
          <a:xfrm flipV="1">
            <a:off x="8959526" y="3318609"/>
            <a:ext cx="1573763" cy="13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CAB4D56-C5C5-46D4-8780-1EB5CF6D2133}"/>
              </a:ext>
            </a:extLst>
          </p:cNvPr>
          <p:cNvSpPr txBox="1"/>
          <p:nvPr/>
        </p:nvSpPr>
        <p:spPr>
          <a:xfrm rot="5400000">
            <a:off x="8239331" y="3009325"/>
            <a:ext cx="2381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64 nodes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A27EB1-D55E-42EA-954D-6737D3E8E1DB}"/>
              </a:ext>
            </a:extLst>
          </p:cNvPr>
          <p:cNvSpPr txBox="1"/>
          <p:nvPr/>
        </p:nvSpPr>
        <p:spPr>
          <a:xfrm>
            <a:off x="8117387" y="5713371"/>
            <a:ext cx="54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64.</a:t>
            </a:r>
          </a:p>
        </p:txBody>
      </p:sp>
    </p:spTree>
    <p:extLst>
      <p:ext uri="{BB962C8B-B14F-4D97-AF65-F5344CB8AC3E}">
        <p14:creationId xmlns:p14="http://schemas.microsoft.com/office/powerpoint/2010/main" val="2154730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63AD-DE8B-48C8-B3CA-8E5C1B85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Representation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335DA-1492-4871-9821-249E560C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21</a:t>
            </a:fld>
            <a:endParaRPr lang="en-US"/>
          </a:p>
        </p:txBody>
      </p:sp>
      <p:pic>
        <p:nvPicPr>
          <p:cNvPr id="5" name="Content Placeholder 4" descr="https://kluh73mkc5k2981d13bk75nb-wpengine.netdna-ssl.com/wp-content/uploads/sites/7/2017/03/Spiral_Sequence-1024x296.jpg">
            <a:extLst>
              <a:ext uri="{FF2B5EF4-FFF2-40B4-BE49-F238E27FC236}">
                <a16:creationId xmlns:a16="http://schemas.microsoft.com/office/drawing/2014/main" id="{B82237E8-59A8-4F71-A7BE-A2632EA561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91594"/>
            <a:ext cx="97536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BE24B0-3440-446C-9A52-276FD72D345D}"/>
              </a:ext>
            </a:extLst>
          </p:cNvPr>
          <p:cNvSpPr/>
          <p:nvPr/>
        </p:nvSpPr>
        <p:spPr>
          <a:xfrm>
            <a:off x="0" y="5751419"/>
            <a:ext cx="12044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https://machinelearning.technicacuriosa.com/2017/03/19/a-darpa-perspective-on-artificial-intelligence/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163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9728-B4CB-4B9F-AE2D-3A7272C5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Deeper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D670C-6A61-4B31-A02B-EBAE41507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22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F4760-008C-449D-98BE-606B1839B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3F10EECD-A565-4F44-8E1D-9681DC946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510992"/>
            <a:ext cx="7772400" cy="437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17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9728-B4CB-4B9F-AE2D-3A7272C5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Deeper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D670C-6A61-4B31-A02B-EBAE41507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23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F4760-008C-449D-98BE-606B1839B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13">
            <a:extLst>
              <a:ext uri="{FF2B5EF4-FFF2-40B4-BE49-F238E27FC236}">
                <a16:creationId xmlns:a16="http://schemas.microsoft.com/office/drawing/2014/main" id="{DBB3767F-6865-422E-8E6E-F5D0DEEE6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13" y="1646238"/>
            <a:ext cx="7638174" cy="43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17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F50A-E062-4CFF-A787-2A60A1DD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Pieces of Network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F77274-8C4D-479C-8B0F-68743B881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7669" y="1730916"/>
            <a:ext cx="7834184" cy="38541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67D34-EB64-4547-9F2C-89629B45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04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41D5C-66BC-4CF1-B9A6-958554171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vs. 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013D2-DCC2-4161-9BBB-8B90099F1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Overfitting: Memorizing the training data. Model won’t do well on data it has not seen.</a:t>
            </a:r>
          </a:p>
          <a:p>
            <a:r>
              <a:rPr lang="en-US" dirty="0"/>
              <a:t>Underfitting: Not learning enough patterns in the training data.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00BD9-3C15-496E-B608-80C02C6C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25</a:t>
            </a:fld>
            <a:endParaRPr lang="en-US"/>
          </a:p>
        </p:txBody>
      </p:sp>
      <p:pic>
        <p:nvPicPr>
          <p:cNvPr id="8194" name="Picture 2" descr="Image result for overfitting validation">
            <a:extLst>
              <a:ext uri="{FF2B5EF4-FFF2-40B4-BE49-F238E27FC236}">
                <a16:creationId xmlns:a16="http://schemas.microsoft.com/office/drawing/2014/main" id="{F4BEB1FB-3936-4783-8898-E57CFEA4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382" y="3127802"/>
            <a:ext cx="3573236" cy="304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169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067EE-B7DD-474F-BBF8-ACF987CE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5A0ED-916A-4367-AC5E-5E017D6EE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Regularization = fighting overfitting</a:t>
            </a:r>
          </a:p>
          <a:p>
            <a:r>
              <a:rPr lang="en-US" dirty="0"/>
              <a:t>If network can only memorize a small number of patterns, the optimization process will force it to learn prominent patterns.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E9D50-867B-43C9-86AC-E2050CE7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26</a:t>
            </a:fld>
            <a:endParaRPr lang="en-US"/>
          </a:p>
        </p:txBody>
      </p:sp>
      <p:pic>
        <p:nvPicPr>
          <p:cNvPr id="11266" name="Picture 2" descr="regularization">
            <a:extLst>
              <a:ext uri="{FF2B5EF4-FFF2-40B4-BE49-F238E27FC236}">
                <a16:creationId xmlns:a16="http://schemas.microsoft.com/office/drawing/2014/main" id="{3373E87F-647E-4839-A68E-4A397B95AA9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032" y="3147355"/>
            <a:ext cx="4601936" cy="302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250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3635-26BB-4D94-957E-8274E961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in </a:t>
            </a:r>
            <a:br>
              <a:rPr lang="en-US" dirty="0"/>
            </a:br>
            <a:r>
              <a:rPr lang="en-US" dirty="0"/>
              <a:t>Computer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3878E-C758-4D4E-BFCB-C4BEA736A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“convnets” or convolutional 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E7223-5B86-41FE-A16B-43BF803A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18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51D37-4FB5-4D89-AFDB-A2F0E82A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F9ED-25B2-445C-9606-1E4258F45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Learn Local Patterns</a:t>
            </a:r>
          </a:p>
          <a:p>
            <a:r>
              <a:rPr lang="en-US" dirty="0"/>
              <a:t>Translation Invariant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2BCAC-7D8B-4ABB-90F0-A21478CC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D37B47E-0B7D-4877-ABC6-F3FDB9B391B3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D648B-76FB-44A5-A33A-14A160556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96" y="3058477"/>
            <a:ext cx="2341969" cy="2870155"/>
          </a:xfrm>
          <a:prstGeom prst="rect">
            <a:avLst/>
          </a:prstGeom>
        </p:spPr>
      </p:pic>
      <p:pic>
        <p:nvPicPr>
          <p:cNvPr id="1026" name="Picture 2" descr="Image result for victory square in bishkek">
            <a:extLst>
              <a:ext uri="{FF2B5EF4-FFF2-40B4-BE49-F238E27FC236}">
                <a16:creationId xmlns:a16="http://schemas.microsoft.com/office/drawing/2014/main" id="{CC49C34F-8804-4D76-A442-9A367321B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571" y="3058476"/>
            <a:ext cx="4299857" cy="287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victory square in bishkek">
            <a:extLst>
              <a:ext uri="{FF2B5EF4-FFF2-40B4-BE49-F238E27FC236}">
                <a16:creationId xmlns:a16="http://schemas.microsoft.com/office/drawing/2014/main" id="{B94917AF-AF37-4A5B-BC86-96A7CFE7B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556" y="3058475"/>
            <a:ext cx="4303081" cy="287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665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8C4396-0B98-43D1-87E9-622298A74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2756" y="365125"/>
            <a:ext cx="6475688" cy="56686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5760C-5B86-4161-BA2A-DE2A2235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Hierarchy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BEB99-1A0E-47E6-9A45-02ABB0C61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55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62AE-A6D3-49CC-B11F-51D2CD57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57993-9DE7-4FFA-803E-AA25FA083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colab.research.google.com</a:t>
            </a:r>
          </a:p>
          <a:p>
            <a:r>
              <a:rPr lang="en-US" dirty="0"/>
              <a:t>Free platform for Python Notebooks</a:t>
            </a:r>
          </a:p>
          <a:p>
            <a:r>
              <a:rPr lang="en-US" dirty="0"/>
              <a:t>Access to a free GPU (faster computation for Deep Learning)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706F2-351D-465D-A595-8F7CDEE1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4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5E3372-7C1E-4EC1-AA41-8722EAAC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5122" name="Picture 2" descr="https://miro.medium.com/max/355/1*IztlqEXgPiikpN8UBXp5rg.gif">
            <a:extLst>
              <a:ext uri="{FF2B5EF4-FFF2-40B4-BE49-F238E27FC236}">
                <a16:creationId xmlns:a16="http://schemas.microsoft.com/office/drawing/2014/main" id="{CE25DAB1-C360-4B98-AF6A-4975DA228ED8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2154" y="1997971"/>
            <a:ext cx="3621344" cy="36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65CAE971-C94E-4A4F-A438-DD9AAE183D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5" y="2172494"/>
            <a:ext cx="5010150" cy="3657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D026B-36F1-42C1-807E-1375CDBE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61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miro.medium.com/max/1745/1*-AjN5nQsz2YKugIbXWM4wA.png">
            <a:extLst>
              <a:ext uri="{FF2B5EF4-FFF2-40B4-BE49-F238E27FC236}">
                <a16:creationId xmlns:a16="http://schemas.microsoft.com/office/drawing/2014/main" id="{6355201C-9A5E-4611-8B84-AAACE92244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8815" y="515647"/>
            <a:ext cx="7074370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1E12C-7535-41E3-B619-AC95F963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D37B47E-0B7D-4877-ABC6-F3FDB9B391B3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43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3BA0A-9349-49A2-AFFE-001BD657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89F7B-64E0-4AE0-A3DF-58319DDDB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32</a:t>
            </a:fld>
            <a:endParaRPr lang="en-US"/>
          </a:p>
        </p:txBody>
      </p:sp>
      <p:pic>
        <p:nvPicPr>
          <p:cNvPr id="2050" name="Picture 2" descr="https://hackernoon.com/hn-images/1*Ixw2W_3ZPiaerKNOrEcXig.jpeg">
            <a:extLst>
              <a:ext uri="{FF2B5EF4-FFF2-40B4-BE49-F238E27FC236}">
                <a16:creationId xmlns:a16="http://schemas.microsoft.com/office/drawing/2014/main" id="{A188824F-F2E4-40EB-A5F5-789A617630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69" y="1531357"/>
            <a:ext cx="9263061" cy="433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268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54370-074B-4658-BAC1-8B989A105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4DC40-6A62-4200-894A-C81859DD5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33</a:t>
            </a:fld>
            <a:endParaRPr lang="en-US"/>
          </a:p>
        </p:txBody>
      </p:sp>
      <p:pic>
        <p:nvPicPr>
          <p:cNvPr id="3074" name="Picture 2" descr="https://hackernoon.com/hn-images/1*XbuW8WuRrAY5pC4t-9DZAQ.jpeg">
            <a:extLst>
              <a:ext uri="{FF2B5EF4-FFF2-40B4-BE49-F238E27FC236}">
                <a16:creationId xmlns:a16="http://schemas.microsoft.com/office/drawing/2014/main" id="{D491ED1A-ADA0-4296-A555-B32916C780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24954"/>
            <a:ext cx="10515600" cy="355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0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0A82F-0049-475A-ADDF-4643A379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Model “Sees”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E4E12-25B1-4F6C-B921-FFDFB1418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99217-E20E-410A-BAA9-E04F332D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12" y="1690687"/>
            <a:ext cx="4140778" cy="4002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E114C-63B0-40B7-A001-431A62BA7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211" y="1690687"/>
            <a:ext cx="4140778" cy="403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31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E224-183D-4EE5-9765-25D49476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26C708-B664-425B-B122-9CC400F08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4378" y="1825625"/>
            <a:ext cx="4403243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1B76A-1C46-4178-8582-B6F828903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35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898FE-9048-4013-9259-28934EE3F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Patience is Key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AA258-5ED8-48A0-8D5C-A7ECB026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36</a:t>
            </a:fld>
            <a:endParaRPr lang="en-US"/>
          </a:p>
        </p:txBody>
      </p:sp>
      <p:pic>
        <p:nvPicPr>
          <p:cNvPr id="2050" name="Picture 2" descr="https://i.pinimg.com/originals/eb/ae/f4/ebaef44cca839e08eedebb2f5f80ea13.jpg">
            <a:extLst>
              <a:ext uri="{FF2B5EF4-FFF2-40B4-BE49-F238E27FC236}">
                <a16:creationId xmlns:a16="http://schemas.microsoft.com/office/drawing/2014/main" id="{0A1734F3-3182-4C8C-8050-84A44518D5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77219"/>
            <a:ext cx="3679371" cy="40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meme waiting on neural network to train">
            <a:extLst>
              <a:ext uri="{FF2B5EF4-FFF2-40B4-BE49-F238E27FC236}">
                <a16:creationId xmlns:a16="http://schemas.microsoft.com/office/drawing/2014/main" id="{D8AA30CC-9D4F-409C-982E-074D5DA32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531" y="1877219"/>
            <a:ext cx="6111007" cy="40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784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0EA70-A77A-4B42-B50F-773371827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8AD52-2F87-4C7D-92E0-61DE56B9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37</a:t>
            </a:fld>
            <a:endParaRPr lang="en-US"/>
          </a:p>
        </p:txBody>
      </p:sp>
      <p:pic>
        <p:nvPicPr>
          <p:cNvPr id="3074" name="Picture 2" descr="https://s3.amazonaws.com/book.keras.io/img/ch5/swapping_fc_classifier.png">
            <a:extLst>
              <a:ext uri="{FF2B5EF4-FFF2-40B4-BE49-F238E27FC236}">
                <a16:creationId xmlns:a16="http://schemas.microsoft.com/office/drawing/2014/main" id="{73AC1774-6D11-4E9F-B14E-0500554C84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9" y="1690688"/>
            <a:ext cx="622946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transfer learning imagenet">
            <a:extLst>
              <a:ext uri="{FF2B5EF4-FFF2-40B4-BE49-F238E27FC236}">
                <a16:creationId xmlns:a16="http://schemas.microsoft.com/office/drawing/2014/main" id="{11CCBA78-E0C5-4F30-86CE-120451B6A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664" y="0"/>
            <a:ext cx="5069447" cy="613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993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52B4-9B59-49CB-9B0F-F4009FBDC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Heatmaps of Activation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AD9D0-7617-457E-B7C4-CFC7CA15E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38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DCD646-7090-4BAF-BAE9-F16743C7A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7524" y="1878294"/>
            <a:ext cx="6196951" cy="42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32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AD9BF-BFBF-43B2-ABCB-633D40E1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on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2EA3B-2F88-4581-AF40-90B2AA9C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39</a:t>
            </a:fld>
            <a:endParaRPr lang="en-US"/>
          </a:p>
        </p:txBody>
      </p:sp>
      <p:pic>
        <p:nvPicPr>
          <p:cNvPr id="4098" name="Picture 2" descr="Image result for 1d convnets">
            <a:extLst>
              <a:ext uri="{FF2B5EF4-FFF2-40B4-BE49-F238E27FC236}">
                <a16:creationId xmlns:a16="http://schemas.microsoft.com/office/drawing/2014/main" id="{D535D971-CED0-4DCD-B40D-101F6E2E47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13"/>
          <a:stretch/>
        </p:blipFill>
        <p:spPr bwMode="auto">
          <a:xfrm>
            <a:off x="1131464" y="1690688"/>
            <a:ext cx="496453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convolution deep learning on text one dimension">
            <a:extLst>
              <a:ext uri="{FF2B5EF4-FFF2-40B4-BE49-F238E27FC236}">
                <a16:creationId xmlns:a16="http://schemas.microsoft.com/office/drawing/2014/main" id="{62798B1E-566F-413A-B67C-F0430D541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528" y="501650"/>
            <a:ext cx="4964536" cy="554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05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5DEF-95DA-4CFE-AEBF-9692499A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What's the difference between Artificial Intelligence (AI), Machine Learning, and Deep Learning? ">
            <a:extLst>
              <a:ext uri="{FF2B5EF4-FFF2-40B4-BE49-F238E27FC236}">
                <a16:creationId xmlns:a16="http://schemas.microsoft.com/office/drawing/2014/main" id="{E5A3C977-B767-48BA-9550-8489465B6B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98" y="0"/>
            <a:ext cx="11027004" cy="701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290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E6DA-E10E-4548-8164-0193637E0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I Not Cover?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B30B3-5285-4904-8BD2-192688FE0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15826-A6E8-4261-8E73-2006575E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88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C620-2F0B-440A-8D24-2FC82A1C0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MANY, MANY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D2003-4DAD-4F91-826C-836E62D1C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  <a:p>
            <a:r>
              <a:rPr lang="en-US" dirty="0"/>
              <a:t>Long Short-Term Memory (LSTM)</a:t>
            </a:r>
          </a:p>
          <a:p>
            <a:r>
              <a:rPr lang="en-US" dirty="0"/>
              <a:t>Object Detection</a:t>
            </a:r>
          </a:p>
          <a:p>
            <a:r>
              <a:rPr lang="en-US" dirty="0"/>
              <a:t>Generative Adversarial Network</a:t>
            </a:r>
          </a:p>
          <a:p>
            <a:r>
              <a:rPr lang="en-US" dirty="0"/>
              <a:t>Many other things….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field is evolving every day!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8A278-B68F-41EC-AB32-7C2BCC249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88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B226-5636-413B-BA6A-BAEA4525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YOLO: You Only Look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CAC84-36C7-4309-A930-22917A012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https://pjreddie.com/darknet/yolo/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B878A-6B41-416F-B698-C6943165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42</a:t>
            </a:fld>
            <a:endParaRPr lang="en-US"/>
          </a:p>
        </p:txBody>
      </p:sp>
      <p:pic>
        <p:nvPicPr>
          <p:cNvPr id="4100" name="Picture 4" descr="Image result for yolo darknet">
            <a:extLst>
              <a:ext uri="{FF2B5EF4-FFF2-40B4-BE49-F238E27FC236}">
                <a16:creationId xmlns:a16="http://schemas.microsoft.com/office/drawing/2014/main" id="{F107145C-B30B-48A6-A648-AFF75C0DE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439" y="2349909"/>
            <a:ext cx="6499121" cy="365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318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0E658-CC1A-43EA-A1D6-8FA4B2E7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http://www.whichfaceisreal.com/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6F9081-4E85-41AB-889E-81BECE601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3594" y="1690688"/>
            <a:ext cx="7344811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9736F-4A9F-4F0C-B514-904DBF03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93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A5500-24BB-49AD-A7CC-D06CC11E2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DAD7D-0EAB-430F-953A-75FB93CAA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 on data, images, and text</a:t>
            </a:r>
          </a:p>
          <a:p>
            <a:r>
              <a:rPr lang="en-US" dirty="0"/>
              <a:t>Supervised Learning: End-to-End</a:t>
            </a:r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Automated Machine Learning</a:t>
            </a:r>
          </a:p>
          <a:p>
            <a:r>
              <a:rPr lang="en-US" dirty="0"/>
              <a:t>Explainable Machine Learning</a:t>
            </a:r>
          </a:p>
          <a:p>
            <a:r>
              <a:rPr lang="en-US" dirty="0"/>
              <a:t>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F6E0F-0208-4DC6-B93F-40645B15B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44</a:t>
            </a:fld>
            <a:endParaRPr lang="en-US"/>
          </a:p>
        </p:txBody>
      </p:sp>
      <p:pic>
        <p:nvPicPr>
          <p:cNvPr id="9218" name="Picture 2" descr="Image result for tip of iceberg">
            <a:extLst>
              <a:ext uri="{FF2B5EF4-FFF2-40B4-BE49-F238E27FC236}">
                <a16:creationId xmlns:a16="http://schemas.microsoft.com/office/drawing/2014/main" id="{494B1987-9072-4DCC-8B05-21531E8590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4" r="48233"/>
          <a:stretch/>
        </p:blipFill>
        <p:spPr bwMode="auto">
          <a:xfrm>
            <a:off x="8490858" y="365125"/>
            <a:ext cx="3148597" cy="554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780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02B4B-1393-41B7-8136-C42C91BB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Give-Away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3D5C4-4985-48D4-8B60-52C55F6B8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45</a:t>
            </a:fld>
            <a:endParaRPr lang="en-US"/>
          </a:p>
        </p:txBody>
      </p:sp>
      <p:pic>
        <p:nvPicPr>
          <p:cNvPr id="10242" name="Picture 2" descr="Image result for hands on machine learning">
            <a:extLst>
              <a:ext uri="{FF2B5EF4-FFF2-40B4-BE49-F238E27FC236}">
                <a16:creationId xmlns:a16="http://schemas.microsoft.com/office/drawing/2014/main" id="{26CBBB0C-7717-4EE6-BC7C-4C018C530E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140" y="1564368"/>
            <a:ext cx="331571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894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206FC-DB97-4276-9225-D0F1811D3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A1002-5B6C-48C3-B938-54DDE74E7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9384" cy="4351338"/>
          </a:xfrm>
        </p:spPr>
        <p:txBody>
          <a:bodyPr/>
          <a:lstStyle/>
          <a:p>
            <a:r>
              <a:rPr lang="en-US" dirty="0"/>
              <a:t>Deep Learning with Python, by F. </a:t>
            </a:r>
            <a:r>
              <a:rPr lang="en-US" dirty="0" err="1"/>
              <a:t>Chollet</a:t>
            </a:r>
            <a:endParaRPr lang="en-US" dirty="0"/>
          </a:p>
          <a:p>
            <a:r>
              <a:rPr lang="en-US" dirty="0">
                <a:hlinkClick r:id="rId2"/>
              </a:rPr>
              <a:t>https://github.com/fchollet/deep-learning-with-python-notebooks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http://cs231n.github.io/convolutional-networks/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A7A37-44B0-4920-800C-98B772E4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46</a:t>
            </a:fld>
            <a:endParaRPr lang="en-US"/>
          </a:p>
        </p:txBody>
      </p:sp>
      <p:pic>
        <p:nvPicPr>
          <p:cNvPr id="1026" name="Picture 2" descr="Image result for deep learning with python">
            <a:extLst>
              <a:ext uri="{FF2B5EF4-FFF2-40B4-BE49-F238E27FC236}">
                <a16:creationId xmlns:a16="http://schemas.microsoft.com/office/drawing/2014/main" id="{149F61A5-4753-4DED-9D8B-D48B19688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086" y="3101900"/>
            <a:ext cx="2385498" cy="297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617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BE338-28F8-4303-AB6E-3B7C457C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Linear Regression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D8D025A-4263-4908-A4E3-EA52E5D8EFE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396343" y="1825625"/>
          <a:ext cx="7957456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13250A8-6FD9-481E-9A6E-61A7DA59630C}"/>
              </a:ext>
            </a:extLst>
          </p:cNvPr>
          <p:cNvGraphicFramePr>
            <a:graphicFrameLocks noGrp="1"/>
          </p:cNvGraphicFramePr>
          <p:nvPr/>
        </p:nvGraphicFramePr>
        <p:xfrm>
          <a:off x="300443" y="2607786"/>
          <a:ext cx="2795454" cy="278701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727">
                  <a:extLst>
                    <a:ext uri="{9D8B030D-6E8A-4147-A177-3AD203B41FA5}">
                      <a16:colId xmlns:a16="http://schemas.microsoft.com/office/drawing/2014/main" val="1037372959"/>
                    </a:ext>
                  </a:extLst>
                </a:gridCol>
                <a:gridCol w="1397727">
                  <a:extLst>
                    <a:ext uri="{9D8B030D-6E8A-4147-A177-3AD203B41FA5}">
                      <a16:colId xmlns:a16="http://schemas.microsoft.com/office/drawing/2014/main" val="372034214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 spend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 revenue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79314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$    42.61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$  354.68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40646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$    91.14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$  534.16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54881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$    36.34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$  279.96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56820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$    38.78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$    81.12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728224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$    81.28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$  469.40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76682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$    48.16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$  245.52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33363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$    85.14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$  410.88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8615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$       1.12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$    17.44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690291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$    55.63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$  309.12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62992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$    33.05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204.36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7354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988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974D4F-17EB-41E9-BAD4-64C75E21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A23C9-52E9-4826-A01E-4E1F6B7C7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ANDREW NG VIDEO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0D015-B1A0-49BF-BABB-C2064DAA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51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974D4F-17EB-41E9-BAD4-64C75E21C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0D015-B1A0-49BF-BABB-C2064DAA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7</a:t>
            </a:fld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F1AB80D-1220-43B7-ACE6-E405754CB219}"/>
              </a:ext>
            </a:extLst>
          </p:cNvPr>
          <p:cNvSpPr/>
          <p:nvPr/>
        </p:nvSpPr>
        <p:spPr>
          <a:xfrm>
            <a:off x="4001728" y="2005781"/>
            <a:ext cx="963562" cy="9340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B5B4228F-ABDD-431E-A42A-A15E4DFC221B}"/>
              </a:ext>
            </a:extLst>
          </p:cNvPr>
          <p:cNvSpPr/>
          <p:nvPr/>
        </p:nvSpPr>
        <p:spPr>
          <a:xfrm>
            <a:off x="4001728" y="3131318"/>
            <a:ext cx="963562" cy="9340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A05A539-DDA2-4811-AB23-1338CF830213}"/>
              </a:ext>
            </a:extLst>
          </p:cNvPr>
          <p:cNvSpPr/>
          <p:nvPr/>
        </p:nvSpPr>
        <p:spPr>
          <a:xfrm>
            <a:off x="4001728" y="4280515"/>
            <a:ext cx="963562" cy="9340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6C5009D4-FAC5-4683-9FBC-385060CCD814}"/>
              </a:ext>
            </a:extLst>
          </p:cNvPr>
          <p:cNvSpPr/>
          <p:nvPr/>
        </p:nvSpPr>
        <p:spPr>
          <a:xfrm>
            <a:off x="6857999" y="3131318"/>
            <a:ext cx="963562" cy="9340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F1C757-50C9-4705-9F76-6FFE449901AE}"/>
              </a:ext>
            </a:extLst>
          </p:cNvPr>
          <p:cNvSpPr txBox="1"/>
          <p:nvPr/>
        </p:nvSpPr>
        <p:spPr>
          <a:xfrm>
            <a:off x="88492" y="2005781"/>
            <a:ext cx="17919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Price:</a:t>
            </a:r>
          </a:p>
          <a:p>
            <a:pPr algn="r"/>
            <a:endParaRPr lang="en-US" sz="2000" b="1" dirty="0"/>
          </a:p>
          <a:p>
            <a:pPr algn="r"/>
            <a:endParaRPr lang="en-US" sz="2000" b="1" dirty="0"/>
          </a:p>
          <a:p>
            <a:pPr algn="r"/>
            <a:r>
              <a:rPr lang="en-US" sz="2000" b="1" dirty="0"/>
              <a:t>Shipping Cost:</a:t>
            </a:r>
          </a:p>
          <a:p>
            <a:pPr algn="r"/>
            <a:endParaRPr lang="en-US" sz="2000" b="1" dirty="0"/>
          </a:p>
          <a:p>
            <a:pPr algn="r"/>
            <a:endParaRPr lang="en-US" sz="2000" b="1" dirty="0"/>
          </a:p>
          <a:p>
            <a:pPr algn="r"/>
            <a:r>
              <a:rPr lang="en-US" sz="2000" b="1" dirty="0"/>
              <a:t>Marketing:</a:t>
            </a:r>
          </a:p>
          <a:p>
            <a:pPr algn="r"/>
            <a:endParaRPr lang="en-US" sz="2000" b="1" dirty="0"/>
          </a:p>
          <a:p>
            <a:pPr algn="r"/>
            <a:endParaRPr lang="en-US" sz="2000" b="1" dirty="0"/>
          </a:p>
          <a:p>
            <a:pPr algn="r"/>
            <a:r>
              <a:rPr lang="en-US" sz="2000" b="1" dirty="0"/>
              <a:t>Material: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162358-5D6F-4436-9B99-8F3A6846D368}"/>
              </a:ext>
            </a:extLst>
          </p:cNvPr>
          <p:cNvSpPr txBox="1"/>
          <p:nvPr/>
        </p:nvSpPr>
        <p:spPr>
          <a:xfrm>
            <a:off x="1880420" y="2005780"/>
            <a:ext cx="17919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20</a:t>
            </a: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5</a:t>
            </a: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2 (= Online) </a:t>
            </a: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1 (= Cotton)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4CC0CE-813E-4F13-9E2A-49E1E537CA8A}"/>
              </a:ext>
            </a:extLst>
          </p:cNvPr>
          <p:cNvSpPr txBox="1"/>
          <p:nvPr/>
        </p:nvSpPr>
        <p:spPr>
          <a:xfrm>
            <a:off x="4987413" y="2241752"/>
            <a:ext cx="17919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Affordability</a:t>
            </a:r>
          </a:p>
          <a:p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r>
              <a:rPr lang="en-US" sz="2000" i="1" dirty="0"/>
              <a:t>Awareness</a:t>
            </a:r>
          </a:p>
          <a:p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r>
              <a:rPr lang="en-US" sz="2000" i="1" dirty="0"/>
              <a:t>Quality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E4FBC4-88C0-4F07-BC3D-02E680802409}"/>
              </a:ext>
            </a:extLst>
          </p:cNvPr>
          <p:cNvSpPr txBox="1"/>
          <p:nvPr/>
        </p:nvSpPr>
        <p:spPr>
          <a:xfrm>
            <a:off x="7922342" y="2549529"/>
            <a:ext cx="1791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Demand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87836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0D015-B1A0-49BF-BABB-C2064DAA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8</a:t>
            </a:fld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F1AB80D-1220-43B7-ACE6-E405754CB219}"/>
              </a:ext>
            </a:extLst>
          </p:cNvPr>
          <p:cNvSpPr/>
          <p:nvPr/>
        </p:nvSpPr>
        <p:spPr>
          <a:xfrm>
            <a:off x="4001728" y="2005781"/>
            <a:ext cx="963562" cy="934065"/>
          </a:xfrm>
          <a:prstGeom prst="flowChartConnector">
            <a:avLst/>
          </a:prstGeom>
          <a:effectLst>
            <a:glow rad="3302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B5B4228F-ABDD-431E-A42A-A15E4DFC221B}"/>
              </a:ext>
            </a:extLst>
          </p:cNvPr>
          <p:cNvSpPr/>
          <p:nvPr/>
        </p:nvSpPr>
        <p:spPr>
          <a:xfrm>
            <a:off x="4001728" y="3131318"/>
            <a:ext cx="963562" cy="9340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A05A539-DDA2-4811-AB23-1338CF830213}"/>
              </a:ext>
            </a:extLst>
          </p:cNvPr>
          <p:cNvSpPr/>
          <p:nvPr/>
        </p:nvSpPr>
        <p:spPr>
          <a:xfrm>
            <a:off x="4001728" y="4280515"/>
            <a:ext cx="963562" cy="9340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6C5009D4-FAC5-4683-9FBC-385060CCD814}"/>
              </a:ext>
            </a:extLst>
          </p:cNvPr>
          <p:cNvSpPr/>
          <p:nvPr/>
        </p:nvSpPr>
        <p:spPr>
          <a:xfrm>
            <a:off x="6857999" y="3131318"/>
            <a:ext cx="963562" cy="9340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F1C757-50C9-4705-9F76-6FFE449901AE}"/>
              </a:ext>
            </a:extLst>
          </p:cNvPr>
          <p:cNvSpPr txBox="1"/>
          <p:nvPr/>
        </p:nvSpPr>
        <p:spPr>
          <a:xfrm>
            <a:off x="88492" y="2005781"/>
            <a:ext cx="17919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Price:</a:t>
            </a:r>
          </a:p>
          <a:p>
            <a:pPr algn="r"/>
            <a:endParaRPr lang="en-US" sz="2000" b="1" dirty="0"/>
          </a:p>
          <a:p>
            <a:pPr algn="r"/>
            <a:endParaRPr lang="en-US" sz="2000" b="1" dirty="0"/>
          </a:p>
          <a:p>
            <a:pPr algn="r"/>
            <a:r>
              <a:rPr lang="en-US" sz="2000" b="1" dirty="0"/>
              <a:t>Shipping Cost:</a:t>
            </a:r>
          </a:p>
          <a:p>
            <a:pPr algn="r"/>
            <a:endParaRPr lang="en-US" sz="2000" b="1" dirty="0"/>
          </a:p>
          <a:p>
            <a:pPr algn="r"/>
            <a:endParaRPr lang="en-US" sz="2000" b="1" dirty="0"/>
          </a:p>
          <a:p>
            <a:pPr algn="r"/>
            <a:r>
              <a:rPr lang="en-US" sz="2000" b="1" dirty="0"/>
              <a:t>Marketing:</a:t>
            </a:r>
          </a:p>
          <a:p>
            <a:pPr algn="r"/>
            <a:endParaRPr lang="en-US" sz="2000" b="1" dirty="0"/>
          </a:p>
          <a:p>
            <a:pPr algn="r"/>
            <a:endParaRPr lang="en-US" sz="2000" b="1" dirty="0"/>
          </a:p>
          <a:p>
            <a:pPr algn="r"/>
            <a:r>
              <a:rPr lang="en-US" sz="2000" b="1" dirty="0"/>
              <a:t>Material: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162358-5D6F-4436-9B99-8F3A6846D368}"/>
              </a:ext>
            </a:extLst>
          </p:cNvPr>
          <p:cNvSpPr txBox="1"/>
          <p:nvPr/>
        </p:nvSpPr>
        <p:spPr>
          <a:xfrm>
            <a:off x="1880420" y="2005780"/>
            <a:ext cx="17919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20</a:t>
            </a: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2 (= Online) </a:t>
            </a: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1 (= Cotton)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4CC0CE-813E-4F13-9E2A-49E1E537CA8A}"/>
              </a:ext>
            </a:extLst>
          </p:cNvPr>
          <p:cNvSpPr txBox="1"/>
          <p:nvPr/>
        </p:nvSpPr>
        <p:spPr>
          <a:xfrm>
            <a:off x="4987413" y="2241752"/>
            <a:ext cx="17919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Affordability</a:t>
            </a:r>
          </a:p>
          <a:p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r>
              <a:rPr lang="en-US" sz="2000" i="1" dirty="0"/>
              <a:t>Awareness</a:t>
            </a:r>
          </a:p>
          <a:p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r>
              <a:rPr lang="en-US" sz="2000" i="1" dirty="0"/>
              <a:t>Quality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E4FBC4-88C0-4F07-BC3D-02E680802409}"/>
              </a:ext>
            </a:extLst>
          </p:cNvPr>
          <p:cNvSpPr txBox="1"/>
          <p:nvPr/>
        </p:nvSpPr>
        <p:spPr>
          <a:xfrm>
            <a:off x="7922342" y="2549529"/>
            <a:ext cx="1791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Demand: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90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A0B720E-320C-498C-817F-3C8B9DB3AA40}"/>
              </a:ext>
            </a:extLst>
          </p:cNvPr>
          <p:cNvCxnSpPr/>
          <p:nvPr/>
        </p:nvCxnSpPr>
        <p:spPr>
          <a:xfrm>
            <a:off x="2399071" y="2241752"/>
            <a:ext cx="1484671" cy="216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948041-B1D1-4C8C-B244-7AB8462EF55E}"/>
              </a:ext>
            </a:extLst>
          </p:cNvPr>
          <p:cNvCxnSpPr>
            <a:cxnSpLocks/>
          </p:cNvCxnSpPr>
          <p:nvPr/>
        </p:nvCxnSpPr>
        <p:spPr>
          <a:xfrm flipV="1">
            <a:off x="2310581" y="2654710"/>
            <a:ext cx="1573161" cy="47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C33C9E1-28AD-43BC-B09D-B81D21BF2A20}"/>
              </a:ext>
            </a:extLst>
          </p:cNvPr>
          <p:cNvSpPr txBox="1"/>
          <p:nvPr/>
        </p:nvSpPr>
        <p:spPr>
          <a:xfrm>
            <a:off x="1946787" y="1050920"/>
            <a:ext cx="5392993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(.1) </a:t>
            </a:r>
            <a:r>
              <a:rPr lang="en-US" sz="3600" dirty="0"/>
              <a:t>* 20 + </a:t>
            </a:r>
            <a:r>
              <a:rPr lang="en-US" sz="3600" dirty="0">
                <a:solidFill>
                  <a:srgbClr val="FF0000"/>
                </a:solidFill>
              </a:rPr>
              <a:t>(.33) </a:t>
            </a:r>
            <a:r>
              <a:rPr lang="en-US" sz="3600" dirty="0"/>
              <a:t>* 6 + </a:t>
            </a:r>
            <a:r>
              <a:rPr lang="en-US" sz="3600" dirty="0">
                <a:solidFill>
                  <a:srgbClr val="FF0000"/>
                </a:solidFill>
              </a:rPr>
              <a:t>(2) </a:t>
            </a:r>
            <a:r>
              <a:rPr lang="en-US" sz="3600" dirty="0"/>
              <a:t>= 6</a:t>
            </a:r>
          </a:p>
        </p:txBody>
      </p:sp>
    </p:spTree>
    <p:extLst>
      <p:ext uri="{BB962C8B-B14F-4D97-AF65-F5344CB8AC3E}">
        <p14:creationId xmlns:p14="http://schemas.microsoft.com/office/powerpoint/2010/main" val="3310439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0D015-B1A0-49BF-BABB-C2064DAA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7B47E-0B7D-4877-ABC6-F3FDB9B391B3}" type="slidenum">
              <a:rPr lang="en-US" smtClean="0"/>
              <a:t>9</a:t>
            </a:fld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FF1AB80D-1220-43B7-ACE6-E405754CB219}"/>
              </a:ext>
            </a:extLst>
          </p:cNvPr>
          <p:cNvSpPr/>
          <p:nvPr/>
        </p:nvSpPr>
        <p:spPr>
          <a:xfrm>
            <a:off x="4001728" y="2005781"/>
            <a:ext cx="963562" cy="934065"/>
          </a:xfrm>
          <a:prstGeom prst="flowChartConnector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B5B4228F-ABDD-431E-A42A-A15E4DFC221B}"/>
              </a:ext>
            </a:extLst>
          </p:cNvPr>
          <p:cNvSpPr/>
          <p:nvPr/>
        </p:nvSpPr>
        <p:spPr>
          <a:xfrm>
            <a:off x="4001728" y="3131318"/>
            <a:ext cx="963562" cy="934065"/>
          </a:xfrm>
          <a:prstGeom prst="flowChartConnector">
            <a:avLst/>
          </a:prstGeom>
          <a:effectLst>
            <a:glow rad="3302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2.6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A05A539-DDA2-4811-AB23-1338CF830213}"/>
              </a:ext>
            </a:extLst>
          </p:cNvPr>
          <p:cNvSpPr/>
          <p:nvPr/>
        </p:nvSpPr>
        <p:spPr>
          <a:xfrm>
            <a:off x="4001728" y="4280515"/>
            <a:ext cx="963562" cy="9340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6C5009D4-FAC5-4683-9FBC-385060CCD814}"/>
              </a:ext>
            </a:extLst>
          </p:cNvPr>
          <p:cNvSpPr/>
          <p:nvPr/>
        </p:nvSpPr>
        <p:spPr>
          <a:xfrm>
            <a:off x="6857999" y="3131318"/>
            <a:ext cx="963562" cy="93406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F1C757-50C9-4705-9F76-6FFE449901AE}"/>
              </a:ext>
            </a:extLst>
          </p:cNvPr>
          <p:cNvSpPr txBox="1"/>
          <p:nvPr/>
        </p:nvSpPr>
        <p:spPr>
          <a:xfrm>
            <a:off x="88492" y="2005781"/>
            <a:ext cx="17919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Price:</a:t>
            </a:r>
          </a:p>
          <a:p>
            <a:pPr algn="r"/>
            <a:endParaRPr lang="en-US" sz="2000" b="1" dirty="0"/>
          </a:p>
          <a:p>
            <a:pPr algn="r"/>
            <a:endParaRPr lang="en-US" sz="2000" b="1" dirty="0"/>
          </a:p>
          <a:p>
            <a:pPr algn="r"/>
            <a:r>
              <a:rPr lang="en-US" sz="2000" b="1" dirty="0"/>
              <a:t>Shipping Cost:</a:t>
            </a:r>
          </a:p>
          <a:p>
            <a:pPr algn="r"/>
            <a:endParaRPr lang="en-US" sz="2000" b="1" dirty="0"/>
          </a:p>
          <a:p>
            <a:pPr algn="r"/>
            <a:endParaRPr lang="en-US" sz="2000" b="1" dirty="0"/>
          </a:p>
          <a:p>
            <a:pPr algn="r"/>
            <a:r>
              <a:rPr lang="en-US" sz="2000" b="1" dirty="0"/>
              <a:t>Marketing:</a:t>
            </a:r>
          </a:p>
          <a:p>
            <a:pPr algn="r"/>
            <a:endParaRPr lang="en-US" sz="2000" b="1" dirty="0"/>
          </a:p>
          <a:p>
            <a:pPr algn="r"/>
            <a:endParaRPr lang="en-US" sz="2000" b="1" dirty="0"/>
          </a:p>
          <a:p>
            <a:pPr algn="r"/>
            <a:r>
              <a:rPr lang="en-US" sz="2000" b="1" dirty="0"/>
              <a:t>Material: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162358-5D6F-4436-9B99-8F3A6846D368}"/>
              </a:ext>
            </a:extLst>
          </p:cNvPr>
          <p:cNvSpPr txBox="1"/>
          <p:nvPr/>
        </p:nvSpPr>
        <p:spPr>
          <a:xfrm>
            <a:off x="1880420" y="2005780"/>
            <a:ext cx="17919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20</a:t>
            </a: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2 (= Online) </a:t>
            </a: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1 (= Cotton)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4CC0CE-813E-4F13-9E2A-49E1E537CA8A}"/>
              </a:ext>
            </a:extLst>
          </p:cNvPr>
          <p:cNvSpPr txBox="1"/>
          <p:nvPr/>
        </p:nvSpPr>
        <p:spPr>
          <a:xfrm>
            <a:off x="4987413" y="2241752"/>
            <a:ext cx="17919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Affordability</a:t>
            </a:r>
          </a:p>
          <a:p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r>
              <a:rPr lang="en-US" sz="2000" i="1" dirty="0"/>
              <a:t>Awareness</a:t>
            </a:r>
          </a:p>
          <a:p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r>
              <a:rPr lang="en-US" sz="2000" i="1" dirty="0"/>
              <a:t>Quality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E4FBC4-88C0-4F07-BC3D-02E680802409}"/>
              </a:ext>
            </a:extLst>
          </p:cNvPr>
          <p:cNvSpPr txBox="1"/>
          <p:nvPr/>
        </p:nvSpPr>
        <p:spPr>
          <a:xfrm>
            <a:off x="7922342" y="2549529"/>
            <a:ext cx="1791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Demand: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90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948041-B1D1-4C8C-B244-7AB8462EF55E}"/>
              </a:ext>
            </a:extLst>
          </p:cNvPr>
          <p:cNvCxnSpPr>
            <a:cxnSpLocks/>
          </p:cNvCxnSpPr>
          <p:nvPr/>
        </p:nvCxnSpPr>
        <p:spPr>
          <a:xfrm flipV="1">
            <a:off x="3267997" y="3672914"/>
            <a:ext cx="655073" cy="299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C33C9E1-28AD-43BC-B09D-B81D21BF2A20}"/>
              </a:ext>
            </a:extLst>
          </p:cNvPr>
          <p:cNvSpPr txBox="1"/>
          <p:nvPr/>
        </p:nvSpPr>
        <p:spPr>
          <a:xfrm>
            <a:off x="1946787" y="1050920"/>
            <a:ext cx="5392993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(.8) </a:t>
            </a:r>
            <a:r>
              <a:rPr lang="en-US" sz="3600" dirty="0"/>
              <a:t>* 2 + </a:t>
            </a:r>
            <a:r>
              <a:rPr lang="en-US" sz="3600" dirty="0">
                <a:solidFill>
                  <a:srgbClr val="FF0000"/>
                </a:solidFill>
              </a:rPr>
              <a:t>(1) </a:t>
            </a:r>
            <a:r>
              <a:rPr lang="en-US" sz="3600" dirty="0"/>
              <a:t>= 2.6</a:t>
            </a:r>
          </a:p>
        </p:txBody>
      </p:sp>
    </p:spTree>
    <p:extLst>
      <p:ext uri="{BB962C8B-B14F-4D97-AF65-F5344CB8AC3E}">
        <p14:creationId xmlns:p14="http://schemas.microsoft.com/office/powerpoint/2010/main" val="1178399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1041</Words>
  <Application>Microsoft Office PowerPoint</Application>
  <PresentationFormat>Widescreen</PresentationFormat>
  <Paragraphs>399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Roboto</vt:lpstr>
      <vt:lpstr>Office Theme</vt:lpstr>
      <vt:lpstr>Deep Learning Concepts</vt:lpstr>
      <vt:lpstr>Goals</vt:lpstr>
      <vt:lpstr>Google Colab</vt:lpstr>
      <vt:lpstr>PowerPoint Presentation</vt:lpstr>
      <vt:lpstr>Reminder: Linear Regression</vt:lpstr>
      <vt:lpstr>Neural Network</vt:lpstr>
      <vt:lpstr>Neural Network</vt:lpstr>
      <vt:lpstr>PowerPoint Presentation</vt:lpstr>
      <vt:lpstr>PowerPoint Presentation</vt:lpstr>
      <vt:lpstr>PowerPoint Presentation</vt:lpstr>
      <vt:lpstr>PowerPoint Presentation</vt:lpstr>
      <vt:lpstr>What is the “Learning” Part?</vt:lpstr>
      <vt:lpstr>Other Algorithms</vt:lpstr>
      <vt:lpstr>PowerPoint Presentation</vt:lpstr>
      <vt:lpstr>Why Popular Now?</vt:lpstr>
      <vt:lpstr>Why So Popular Now</vt:lpstr>
      <vt:lpstr>Deep Learning Frameworks</vt:lpstr>
      <vt:lpstr>Tensors</vt:lpstr>
      <vt:lpstr>PowerPoint Presentation</vt:lpstr>
      <vt:lpstr>PowerPoint Presentation</vt:lpstr>
      <vt:lpstr>Simple Representation Change</vt:lpstr>
      <vt:lpstr>A Deeper Neural Network</vt:lpstr>
      <vt:lpstr>A Deeper Neural Network</vt:lpstr>
      <vt:lpstr>Core Pieces of Network Code</vt:lpstr>
      <vt:lpstr>Overfitting vs. Underfitting</vt:lpstr>
      <vt:lpstr>Regularization</vt:lpstr>
      <vt:lpstr>Deep Learning in  Computer Vision</vt:lpstr>
      <vt:lpstr>Convolution</vt:lpstr>
      <vt:lpstr>Spatial Hierarchy</vt:lpstr>
      <vt:lpstr>Convolution</vt:lpstr>
      <vt:lpstr>PowerPoint Presentation</vt:lpstr>
      <vt:lpstr>Max Pooling</vt:lpstr>
      <vt:lpstr>Convolution</vt:lpstr>
      <vt:lpstr>What the Model “Sees”</vt:lpstr>
      <vt:lpstr>Data Augmentation</vt:lpstr>
      <vt:lpstr>Patience is Key</vt:lpstr>
      <vt:lpstr>Pre-Trained Networks</vt:lpstr>
      <vt:lpstr>Heatmaps of Activation Layers</vt:lpstr>
      <vt:lpstr>Convolution on Text</vt:lpstr>
      <vt:lpstr>What Did I Not Cover?</vt:lpstr>
      <vt:lpstr>MANY, MANY Topics</vt:lpstr>
      <vt:lpstr>YOLO: You Only Look Once</vt:lpstr>
      <vt:lpstr>http://www.whichfaceisreal.com/</vt:lpstr>
      <vt:lpstr>What Did We Cover</vt:lpstr>
      <vt:lpstr>Book Give-Away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Concepts</dc:title>
  <dc:creator>Alex Gutman</dc:creator>
  <cp:lastModifiedBy>Alex Gutman</cp:lastModifiedBy>
  <cp:revision>51</cp:revision>
  <dcterms:created xsi:type="dcterms:W3CDTF">2019-09-25T15:08:34Z</dcterms:created>
  <dcterms:modified xsi:type="dcterms:W3CDTF">2019-09-27T17:12:21Z</dcterms:modified>
</cp:coreProperties>
</file>